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theme/themeOverride5.xml" ContentType="application/vnd.openxmlformats-officedocument.themeOverrid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docProps/custom.xml" ContentType="application/vnd.openxmlformats-officedocument.custom-properties+xml"/>
  <Override PartName="/ppt/charts/chart7.xml" ContentType="application/vnd.openxmlformats-officedocument.drawingml.chart+xml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theme/themeOverride6.xml" ContentType="application/vnd.openxmlformats-officedocument.themeOverr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diagrams/layout2.xml" ContentType="application/vnd.openxmlformats-officedocument.drawingml.diagramLayou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301" r:id="rId3"/>
    <p:sldId id="303" r:id="rId4"/>
    <p:sldId id="322" r:id="rId5"/>
    <p:sldId id="323" r:id="rId6"/>
    <p:sldId id="295" r:id="rId7"/>
    <p:sldId id="296" r:id="rId8"/>
    <p:sldId id="297" r:id="rId9"/>
    <p:sldId id="298" r:id="rId10"/>
    <p:sldId id="299" r:id="rId11"/>
    <p:sldId id="300" r:id="rId12"/>
    <p:sldId id="302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4" r:id="rId22"/>
    <p:sldId id="313" r:id="rId23"/>
    <p:sldId id="312" r:id="rId24"/>
    <p:sldId id="315" r:id="rId25"/>
    <p:sldId id="316" r:id="rId26"/>
    <p:sldId id="318" r:id="rId27"/>
    <p:sldId id="317" r:id="rId28"/>
    <p:sldId id="320" r:id="rId29"/>
    <p:sldId id="293" r:id="rId30"/>
    <p:sldId id="321" r:id="rId31"/>
    <p:sldId id="289" r:id="rId32"/>
    <p:sldId id="290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84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2.xlsx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3.xlsx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4.xlsx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5.xlsx"/><Relationship Id="rId1" Type="http://schemas.openxmlformats.org/officeDocument/2006/relationships/themeOverride" Target="../theme/themeOverride4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6.xlsx"/><Relationship Id="rId1" Type="http://schemas.openxmlformats.org/officeDocument/2006/relationships/themeOverride" Target="../theme/themeOverride5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7.xlsx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scatterChart>
        <c:scatterStyle val="smoothMarker"/>
        <c:ser>
          <c:idx val="0"/>
          <c:order val="0"/>
          <c:tx>
            <c:strRef>
              <c:f>Лист4!$B$1</c:f>
              <c:strCache>
                <c:ptCount val="1"/>
                <c:pt idx="0">
                  <c:v>%</c:v>
                </c:pt>
              </c:strCache>
            </c:strRef>
          </c:tx>
          <c:xVal>
            <c:numRef>
              <c:f>Лист4!$A$2:$A$11</c:f>
              <c:numCache>
                <c:formatCode>General</c:formatCode>
                <c:ptCount val="10"/>
                <c:pt idx="0">
                  <c:v>0</c:v>
                </c:pt>
                <c:pt idx="1">
                  <c:v>0.05</c:v>
                </c:pt>
                <c:pt idx="2">
                  <c:v>0.15</c:v>
                </c:pt>
                <c:pt idx="3">
                  <c:v>0.35</c:v>
                </c:pt>
                <c:pt idx="4">
                  <c:v>0.75</c:v>
                </c:pt>
                <c:pt idx="5">
                  <c:v>1.55</c:v>
                </c:pt>
                <c:pt idx="6">
                  <c:v>3.05</c:v>
                </c:pt>
                <c:pt idx="7">
                  <c:v>5.55</c:v>
                </c:pt>
                <c:pt idx="8">
                  <c:v>9.5500000000000007</c:v>
                </c:pt>
                <c:pt idx="9">
                  <c:v>14.55</c:v>
                </c:pt>
              </c:numCache>
            </c:numRef>
          </c:xVal>
          <c:yVal>
            <c:numRef>
              <c:f>Лист4!$B$2:$B$11</c:f>
              <c:numCache>
                <c:formatCode>General</c:formatCode>
                <c:ptCount val="10"/>
                <c:pt idx="0">
                  <c:v>0</c:v>
                </c:pt>
                <c:pt idx="1">
                  <c:v>50</c:v>
                </c:pt>
                <c:pt idx="2">
                  <c:v>60</c:v>
                </c:pt>
                <c:pt idx="3">
                  <c:v>70</c:v>
                </c:pt>
                <c:pt idx="4">
                  <c:v>80</c:v>
                </c:pt>
                <c:pt idx="5">
                  <c:v>90</c:v>
                </c:pt>
                <c:pt idx="6">
                  <c:v>95</c:v>
                </c:pt>
                <c:pt idx="7">
                  <c:v>97</c:v>
                </c:pt>
                <c:pt idx="8">
                  <c:v>98</c:v>
                </c:pt>
                <c:pt idx="9">
                  <c:v>99</c:v>
                </c:pt>
              </c:numCache>
            </c:numRef>
          </c:yVal>
          <c:smooth val="1"/>
        </c:ser>
        <c:axId val="77016448"/>
        <c:axId val="90310912"/>
      </c:scatterChart>
      <c:valAx>
        <c:axId val="77016448"/>
        <c:scaling>
          <c:orientation val="minMax"/>
          <c:max val="16"/>
          <c:min val="0"/>
        </c:scaling>
        <c:axPos val="b"/>
        <c:minorGridlines/>
        <c:numFmt formatCode="General" sourceLinked="1"/>
        <c:minorTickMark val="in"/>
        <c:tickLblPos val="low"/>
        <c:crossAx val="90310912"/>
        <c:crosses val="autoZero"/>
        <c:crossBetween val="midCat"/>
        <c:majorUnit val="2"/>
        <c:minorUnit val="0.5"/>
      </c:valAx>
      <c:valAx>
        <c:axId val="90310912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77016448"/>
        <c:crosses val="autoZero"/>
        <c:crossBetween val="midCat"/>
        <c:majorUnit val="10"/>
      </c:valAx>
    </c:plotArea>
    <c:legend>
      <c:legendPos val="r"/>
      <c:layout/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scatterChart>
        <c:scatterStyle val="smoothMarker"/>
        <c:ser>
          <c:idx val="0"/>
          <c:order val="0"/>
          <c:tx>
            <c:strRef>
              <c:f>Лист4!$C$1</c:f>
              <c:strCache>
                <c:ptCount val="1"/>
                <c:pt idx="0">
                  <c:v>IELTS</c:v>
                </c:pt>
              </c:strCache>
            </c:strRef>
          </c:tx>
          <c:xVal>
            <c:numRef>
              <c:f>Лист4!$A$2:$A$11</c:f>
              <c:numCache>
                <c:formatCode>General</c:formatCode>
                <c:ptCount val="10"/>
                <c:pt idx="0">
                  <c:v>0</c:v>
                </c:pt>
                <c:pt idx="1">
                  <c:v>0.05</c:v>
                </c:pt>
                <c:pt idx="2">
                  <c:v>0.15</c:v>
                </c:pt>
                <c:pt idx="3">
                  <c:v>0.35</c:v>
                </c:pt>
                <c:pt idx="4">
                  <c:v>0.75</c:v>
                </c:pt>
                <c:pt idx="5">
                  <c:v>1.55</c:v>
                </c:pt>
                <c:pt idx="6">
                  <c:v>3.05</c:v>
                </c:pt>
                <c:pt idx="7">
                  <c:v>5.55</c:v>
                </c:pt>
                <c:pt idx="8">
                  <c:v>9.5500000000000007</c:v>
                </c:pt>
                <c:pt idx="9">
                  <c:v>14.55</c:v>
                </c:pt>
              </c:numCache>
            </c:numRef>
          </c:xVal>
          <c:yVal>
            <c:numRef>
              <c:f>Лист4!$C$2:$C$11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numCache>
            </c:numRef>
          </c:yVal>
          <c:smooth val="1"/>
        </c:ser>
        <c:axId val="51223168"/>
        <c:axId val="61797504"/>
      </c:scatterChart>
      <c:valAx>
        <c:axId val="51223168"/>
        <c:scaling>
          <c:orientation val="minMax"/>
          <c:max val="16"/>
        </c:scaling>
        <c:axPos val="b"/>
        <c:numFmt formatCode="General" sourceLinked="1"/>
        <c:minorTickMark val="in"/>
        <c:tickLblPos val="nextTo"/>
        <c:crossAx val="61797504"/>
        <c:crosses val="autoZero"/>
        <c:crossBetween val="midCat"/>
        <c:majorUnit val="2"/>
        <c:minorUnit val="0.5"/>
      </c:valAx>
      <c:valAx>
        <c:axId val="61797504"/>
        <c:scaling>
          <c:orientation val="minMax"/>
          <c:max val="9"/>
        </c:scaling>
        <c:axPos val="l"/>
        <c:majorGridlines/>
        <c:numFmt formatCode="General" sourceLinked="1"/>
        <c:tickLblPos val="nextTo"/>
        <c:crossAx val="51223168"/>
        <c:crosses val="autoZero"/>
        <c:crossBetween val="midCat"/>
      </c:valAx>
    </c:plotArea>
    <c:legend>
      <c:legendPos val="r"/>
      <c:layout/>
    </c:legend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radarChart>
        <c:radarStyle val="filled"/>
        <c:ser>
          <c:idx val="0"/>
          <c:order val="0"/>
          <c:tx>
            <c:strRef>
              <c:f>Лист1!$B$1</c:f>
              <c:strCache>
                <c:ptCount val="1"/>
                <c:pt idx="0">
                  <c:v>системное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несистемное</c:v>
                </c:pt>
              </c:strCache>
            </c:strRef>
          </c:tx>
          <c:spPr>
            <a:solidFill>
              <a:srgbClr val="FF0000">
                <a:alpha val="50000"/>
              </a:srgbClr>
            </a:solidFill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20</c:v>
                </c:pt>
                <c:pt idx="1">
                  <c:v>30</c:v>
                </c:pt>
                <c:pt idx="2">
                  <c:v>90</c:v>
                </c:pt>
                <c:pt idx="3">
                  <c:v>50</c:v>
                </c:pt>
                <c:pt idx="4">
                  <c:v>30</c:v>
                </c:pt>
              </c:numCache>
            </c:numRef>
          </c:val>
        </c:ser>
        <c:axId val="174090880"/>
        <c:axId val="174111360"/>
      </c:radarChart>
      <c:catAx>
        <c:axId val="174090880"/>
        <c:scaling>
          <c:orientation val="minMax"/>
        </c:scaling>
        <c:axPos val="b"/>
        <c:majorGridlines/>
        <c:numFmt formatCode="dd/mm/yyyy" sourceLinked="1"/>
        <c:tickLblPos val="nextTo"/>
        <c:crossAx val="174111360"/>
        <c:crosses val="autoZero"/>
        <c:auto val="1"/>
        <c:lblAlgn val="ctr"/>
        <c:lblOffset val="100"/>
      </c:catAx>
      <c:valAx>
        <c:axId val="174111360"/>
        <c:scaling>
          <c:orientation val="minMax"/>
          <c:max val="100"/>
          <c:min val="0"/>
        </c:scaling>
        <c:axPos val="l"/>
        <c:majorGridlines/>
        <c:numFmt formatCode="General" sourceLinked="1"/>
        <c:majorTickMark val="cross"/>
        <c:tickLblPos val="nextTo"/>
        <c:crossAx val="174090880"/>
        <c:crosses val="autoZero"/>
        <c:crossBetween val="between"/>
        <c:majorUnit val="20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dk2" tx1="lt1" bg2="dk1" tx2="lt2" accent1="accent1" accent2="accent2" accent3="accent3" accent4="accent4" accent5="accent5" accent6="accent6" hlink="hlink" folHlink="folHlink"/>
  <c:chart>
    <c:plotArea>
      <c:layout/>
      <c:radarChart>
        <c:radarStyle val="filled"/>
        <c:ser>
          <c:idx val="0"/>
          <c:order val="0"/>
          <c:tx>
            <c:strRef>
              <c:f>Лист1!$B$1</c:f>
              <c:strCache>
                <c:ptCount val="1"/>
                <c:pt idx="0">
                  <c:v>системное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ИнЯз</c:v>
                </c:pt>
              </c:strCache>
            </c:strRef>
          </c:tx>
          <c:spPr>
            <a:solidFill>
              <a:srgbClr val="FF0000">
                <a:alpha val="50000"/>
              </a:srgbClr>
            </a:solidFill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80</c:v>
                </c:pt>
                <c:pt idx="1">
                  <c:v>85</c:v>
                </c:pt>
                <c:pt idx="2">
                  <c:v>95</c:v>
                </c:pt>
                <c:pt idx="3">
                  <c:v>90</c:v>
                </c:pt>
                <c:pt idx="4">
                  <c:v>80</c:v>
                </c:pt>
              </c:numCache>
            </c:numRef>
          </c:val>
        </c:ser>
        <c:axId val="144915840"/>
        <c:axId val="144942208"/>
      </c:radarChart>
      <c:catAx>
        <c:axId val="144915840"/>
        <c:scaling>
          <c:orientation val="minMax"/>
        </c:scaling>
        <c:axPos val="b"/>
        <c:majorGridlines/>
        <c:numFmt formatCode="dd/mm/yyyy" sourceLinked="1"/>
        <c:tickLblPos val="nextTo"/>
        <c:crossAx val="144942208"/>
        <c:crosses val="autoZero"/>
        <c:auto val="1"/>
        <c:lblAlgn val="ctr"/>
        <c:lblOffset val="100"/>
      </c:catAx>
      <c:valAx>
        <c:axId val="144942208"/>
        <c:scaling>
          <c:orientation val="minMax"/>
          <c:max val="100"/>
          <c:min val="0"/>
        </c:scaling>
        <c:axPos val="l"/>
        <c:majorGridlines/>
        <c:numFmt formatCode="General" sourceLinked="1"/>
        <c:majorTickMark val="cross"/>
        <c:tickLblPos val="nextTo"/>
        <c:crossAx val="144915840"/>
        <c:crosses val="autoZero"/>
        <c:crossBetween val="between"/>
        <c:majorUnit val="20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dk2" tx1="lt1" bg2="dk1" tx2="lt2" accent1="accent1" accent2="accent2" accent3="accent3" accent4="accent4" accent5="accent5" accent6="accent6" hlink="hlink" folHlink="folHlink"/>
  <c:chart>
    <c:plotArea>
      <c:layout/>
      <c:radarChart>
        <c:radarStyle val="filled"/>
        <c:ser>
          <c:idx val="0"/>
          <c:order val="0"/>
          <c:tx>
            <c:strRef>
              <c:f>Лист1!$B$1</c:f>
              <c:strCache>
                <c:ptCount val="1"/>
                <c:pt idx="0">
                  <c:v>системное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ВУЗ</c:v>
                </c:pt>
              </c:strCache>
            </c:strRef>
          </c:tx>
          <c:spPr>
            <a:solidFill>
              <a:srgbClr val="FF0000">
                <a:alpha val="50000"/>
              </a:srgbClr>
            </a:solidFill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20</c:v>
                </c:pt>
                <c:pt idx="1">
                  <c:v>50</c:v>
                </c:pt>
                <c:pt idx="2">
                  <c:v>70</c:v>
                </c:pt>
                <c:pt idx="3">
                  <c:v>50</c:v>
                </c:pt>
                <c:pt idx="4">
                  <c:v>50</c:v>
                </c:pt>
              </c:numCache>
            </c:numRef>
          </c:val>
        </c:ser>
        <c:axId val="113299840"/>
        <c:axId val="121589760"/>
      </c:radarChart>
      <c:catAx>
        <c:axId val="113299840"/>
        <c:scaling>
          <c:orientation val="minMax"/>
        </c:scaling>
        <c:axPos val="b"/>
        <c:majorGridlines/>
        <c:numFmt formatCode="dd/mm/yyyy" sourceLinked="1"/>
        <c:tickLblPos val="nextTo"/>
        <c:crossAx val="121589760"/>
        <c:crosses val="autoZero"/>
        <c:auto val="1"/>
        <c:lblAlgn val="ctr"/>
        <c:lblOffset val="100"/>
      </c:catAx>
      <c:valAx>
        <c:axId val="121589760"/>
        <c:scaling>
          <c:orientation val="minMax"/>
          <c:max val="100"/>
          <c:min val="0"/>
        </c:scaling>
        <c:axPos val="l"/>
        <c:majorGridlines/>
        <c:numFmt formatCode="General" sourceLinked="1"/>
        <c:majorTickMark val="cross"/>
        <c:tickLblPos val="nextTo"/>
        <c:crossAx val="113299840"/>
        <c:crosses val="autoZero"/>
        <c:crossBetween val="between"/>
        <c:majorUnit val="20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dk2" tx1="lt1" bg2="dk1" tx2="lt2" accent1="accent1" accent2="accent2" accent3="accent3" accent4="accent4" accent5="accent5" accent6="accent6" hlink="hlink" folHlink="folHlink"/>
  <c:chart>
    <c:plotArea>
      <c:layout/>
      <c:radarChart>
        <c:radarStyle val="filled"/>
        <c:ser>
          <c:idx val="0"/>
          <c:order val="0"/>
          <c:tx>
            <c:strRef>
              <c:f>Лист1!$B$1</c:f>
              <c:strCache>
                <c:ptCount val="1"/>
                <c:pt idx="0">
                  <c:v>системное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школа</c:v>
                </c:pt>
              </c:strCache>
            </c:strRef>
          </c:tx>
          <c:spPr>
            <a:solidFill>
              <a:srgbClr val="FF0000">
                <a:alpha val="50000"/>
              </a:srgbClr>
            </a:solidFill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</c:v>
                </c:pt>
                <c:pt idx="1">
                  <c:v>20</c:v>
                </c:pt>
                <c:pt idx="2">
                  <c:v>50</c:v>
                </c:pt>
                <c:pt idx="3">
                  <c:v>30</c:v>
                </c:pt>
                <c:pt idx="4">
                  <c:v>20</c:v>
                </c:pt>
              </c:numCache>
            </c:numRef>
          </c:val>
        </c:ser>
        <c:axId val="144912768"/>
        <c:axId val="144914688"/>
      </c:radarChart>
      <c:catAx>
        <c:axId val="144912768"/>
        <c:scaling>
          <c:orientation val="minMax"/>
        </c:scaling>
        <c:axPos val="b"/>
        <c:majorGridlines/>
        <c:numFmt formatCode="dd/mm/yyyy" sourceLinked="1"/>
        <c:tickLblPos val="nextTo"/>
        <c:crossAx val="144914688"/>
        <c:crosses val="autoZero"/>
        <c:auto val="1"/>
        <c:lblAlgn val="ctr"/>
        <c:lblOffset val="100"/>
      </c:catAx>
      <c:valAx>
        <c:axId val="144914688"/>
        <c:scaling>
          <c:orientation val="minMax"/>
          <c:max val="100"/>
          <c:min val="0"/>
        </c:scaling>
        <c:axPos val="l"/>
        <c:majorGridlines/>
        <c:numFmt formatCode="General" sourceLinked="1"/>
        <c:majorTickMark val="cross"/>
        <c:tickLblPos val="nextTo"/>
        <c:crossAx val="144912768"/>
        <c:crosses val="autoZero"/>
        <c:crossBetween val="between"/>
        <c:majorUnit val="20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dk2" tx1="lt1" bg2="dk1" tx2="lt2" accent1="accent1" accent2="accent2" accent3="accent3" accent4="accent4" accent5="accent5" accent6="accent6" hlink="hlink" folHlink="folHlink"/>
  <c:chart>
    <c:plotArea>
      <c:layout/>
      <c:radarChart>
        <c:radarStyle val="filled"/>
        <c:ser>
          <c:idx val="0"/>
          <c:order val="0"/>
          <c:tx>
            <c:strRef>
              <c:f>Лист1!$B$1</c:f>
              <c:strCache>
                <c:ptCount val="1"/>
                <c:pt idx="0">
                  <c:v>системное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коммуникативные курсы</c:v>
                </c:pt>
              </c:strCache>
            </c:strRef>
          </c:tx>
          <c:spPr>
            <a:solidFill>
              <a:srgbClr val="FF0000">
                <a:alpha val="50000"/>
              </a:srgbClr>
            </a:solidFill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80</c:v>
                </c:pt>
                <c:pt idx="1">
                  <c:v>70</c:v>
                </c:pt>
                <c:pt idx="2">
                  <c:v>70</c:v>
                </c:pt>
                <c:pt idx="3">
                  <c:v>50</c:v>
                </c:pt>
                <c:pt idx="4">
                  <c:v>50</c:v>
                </c:pt>
              </c:numCache>
            </c:numRef>
          </c:val>
        </c:ser>
        <c:axId val="144912384"/>
        <c:axId val="144926208"/>
      </c:radarChart>
      <c:catAx>
        <c:axId val="144912384"/>
        <c:scaling>
          <c:orientation val="minMax"/>
        </c:scaling>
        <c:axPos val="b"/>
        <c:majorGridlines/>
        <c:numFmt formatCode="dd/mm/yyyy" sourceLinked="1"/>
        <c:tickLblPos val="nextTo"/>
        <c:crossAx val="144926208"/>
        <c:crosses val="autoZero"/>
        <c:auto val="1"/>
        <c:lblAlgn val="ctr"/>
        <c:lblOffset val="100"/>
      </c:catAx>
      <c:valAx>
        <c:axId val="144926208"/>
        <c:scaling>
          <c:orientation val="minMax"/>
          <c:max val="100"/>
          <c:min val="0"/>
        </c:scaling>
        <c:axPos val="l"/>
        <c:majorGridlines/>
        <c:numFmt formatCode="General" sourceLinked="1"/>
        <c:majorTickMark val="cross"/>
        <c:tickLblPos val="nextTo"/>
        <c:crossAx val="144912384"/>
        <c:crosses val="autoZero"/>
        <c:crossBetween val="between"/>
        <c:majorUnit val="20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dk2" tx1="lt1" bg2="dk1" tx2="lt2" accent1="accent1" accent2="accent2" accent3="accent3" accent4="accent4" accent5="accent5" accent6="accent6" hlink="hlink" folHlink="folHlink"/>
  <c:chart>
    <c:plotArea>
      <c:layout/>
      <c:radarChart>
        <c:radarStyle val="filled"/>
        <c:ser>
          <c:idx val="0"/>
          <c:order val="0"/>
          <c:tx>
            <c:strRef>
              <c:f>Лист1!$B$1</c:f>
              <c:strCache>
                <c:ptCount val="1"/>
                <c:pt idx="0">
                  <c:v>системное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зарубеж</c:v>
                </c:pt>
              </c:strCache>
            </c:strRef>
          </c:tx>
          <c:spPr>
            <a:solidFill>
              <a:srgbClr val="FF0000">
                <a:alpha val="50000"/>
              </a:srgbClr>
            </a:solidFill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70</c:v>
                </c:pt>
                <c:pt idx="1">
                  <c:v>60</c:v>
                </c:pt>
                <c:pt idx="2">
                  <c:v>70</c:v>
                </c:pt>
                <c:pt idx="3">
                  <c:v>60</c:v>
                </c:pt>
                <c:pt idx="4">
                  <c:v>80</c:v>
                </c:pt>
              </c:numCache>
            </c:numRef>
          </c:val>
        </c:ser>
        <c:axId val="116012928"/>
        <c:axId val="116025216"/>
      </c:radarChart>
      <c:catAx>
        <c:axId val="116012928"/>
        <c:scaling>
          <c:orientation val="minMax"/>
        </c:scaling>
        <c:axPos val="b"/>
        <c:majorGridlines/>
        <c:numFmt formatCode="dd/mm/yyyy" sourceLinked="1"/>
        <c:tickLblPos val="nextTo"/>
        <c:crossAx val="116025216"/>
        <c:crosses val="autoZero"/>
        <c:auto val="1"/>
        <c:lblAlgn val="ctr"/>
        <c:lblOffset val="100"/>
      </c:catAx>
      <c:valAx>
        <c:axId val="116025216"/>
        <c:scaling>
          <c:orientation val="minMax"/>
          <c:max val="100"/>
          <c:min val="0"/>
        </c:scaling>
        <c:axPos val="l"/>
        <c:majorGridlines/>
        <c:numFmt formatCode="General" sourceLinked="1"/>
        <c:majorTickMark val="cross"/>
        <c:tickLblPos val="nextTo"/>
        <c:crossAx val="116012928"/>
        <c:crosses val="autoZero"/>
        <c:crossBetween val="between"/>
        <c:majorUnit val="20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dk2" tx1="lt1" bg2="dk1" tx2="lt2" accent1="accent1" accent2="accent2" accent3="accent3" accent4="accent4" accent5="accent5" accent6="accent6" hlink="hlink" folHlink="folHlink"/>
  <c:chart>
    <c:plotArea>
      <c:layout/>
      <c:radarChart>
        <c:radarStyle val="filled"/>
        <c:ser>
          <c:idx val="0"/>
          <c:order val="0"/>
          <c:tx>
            <c:strRef>
              <c:f>Лист1!$B$1</c:f>
              <c:strCache>
                <c:ptCount val="1"/>
                <c:pt idx="0">
                  <c:v>системное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нулевой</c:v>
                </c:pt>
              </c:strCache>
            </c:strRef>
          </c:tx>
          <c:spPr>
            <a:solidFill>
              <a:srgbClr val="FF0000">
                <a:alpha val="50000"/>
              </a:srgbClr>
            </a:solidFill>
            <a:scene3d>
              <a:camera prst="orthographicFront"/>
              <a:lightRig rig="threePt" dir="t"/>
            </a:scene3d>
            <a:sp3d>
              <a:bevelT prst="angle"/>
            </a:sp3d>
          </c:spPr>
          <c:cat>
            <c:strRef>
              <c:f>Лист1!$A$2:$A$6</c:f>
              <c:strCache>
                <c:ptCount val="5"/>
                <c:pt idx="0">
                  <c:v>микродвиж.</c:v>
                </c:pt>
                <c:pt idx="1">
                  <c:v>фонетика</c:v>
                </c:pt>
                <c:pt idx="2">
                  <c:v>лексика</c:v>
                </c:pt>
                <c:pt idx="3">
                  <c:v>грамматика</c:v>
                </c:pt>
                <c:pt idx="4">
                  <c:v>логика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</c:v>
                </c:pt>
                <c:pt idx="1">
                  <c:v>10</c:v>
                </c:pt>
                <c:pt idx="2">
                  <c:v>20</c:v>
                </c:pt>
                <c:pt idx="3">
                  <c:v>10</c:v>
                </c:pt>
                <c:pt idx="4">
                  <c:v>10</c:v>
                </c:pt>
              </c:numCache>
            </c:numRef>
          </c:val>
        </c:ser>
        <c:axId val="169333888"/>
        <c:axId val="169335424"/>
      </c:radarChart>
      <c:catAx>
        <c:axId val="169333888"/>
        <c:scaling>
          <c:orientation val="minMax"/>
        </c:scaling>
        <c:axPos val="b"/>
        <c:majorGridlines/>
        <c:numFmt formatCode="dd/mm/yyyy" sourceLinked="1"/>
        <c:tickLblPos val="nextTo"/>
        <c:crossAx val="169335424"/>
        <c:crosses val="autoZero"/>
        <c:auto val="1"/>
        <c:lblAlgn val="ctr"/>
        <c:lblOffset val="100"/>
      </c:catAx>
      <c:valAx>
        <c:axId val="169335424"/>
        <c:scaling>
          <c:orientation val="minMax"/>
          <c:max val="100"/>
          <c:min val="0"/>
        </c:scaling>
        <c:axPos val="l"/>
        <c:majorGridlines/>
        <c:numFmt formatCode="General" sourceLinked="1"/>
        <c:majorTickMark val="cross"/>
        <c:tickLblPos val="nextTo"/>
        <c:crossAx val="169333888"/>
        <c:crosses val="autoZero"/>
        <c:crossBetween val="between"/>
        <c:majorUnit val="20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E9C1E4-A936-4B19-9BA3-CF3BBF78D877}" type="doc">
      <dgm:prSet loTypeId="urn:microsoft.com/office/officeart/2005/8/layout/pyramid1" loCatId="pyramid" qsTypeId="urn:microsoft.com/office/officeart/2005/8/quickstyle/simple1" qsCatId="simple" csTypeId="urn:microsoft.com/office/officeart/2005/8/colors/accent6_4" csCatId="accent6" phldr="1"/>
      <dgm:spPr/>
    </dgm:pt>
    <dgm:pt modelId="{9B681899-C6F0-45FB-B3B3-AD144BB84888}" type="pres">
      <dgm:prSet presAssocID="{DCE9C1E4-A936-4B19-9BA3-CF3BBF78D877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EE3C6A02-70C1-4E6B-952F-DCA93A04352C}" type="presOf" srcId="{DCE9C1E4-A936-4B19-9BA3-CF3BBF78D877}" destId="{9B681899-C6F0-45FB-B3B3-AD144BB84888}" srcOrd="0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5D2EF9-2BA1-4F92-80BF-DB825EFB0E65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B3E3071-21DE-49F7-9A49-9CF96F1751B9}">
      <dgm:prSet phldrT="[Текст]"/>
      <dgm:spPr/>
      <dgm:t>
        <a:bodyPr/>
        <a:lstStyle/>
        <a:p>
          <a:r>
            <a:rPr lang="ru-RU" dirty="0" smtClean="0"/>
            <a:t>Лексический этап. Живой язык из сериалов, книг. Пары и группы.</a:t>
          </a:r>
          <a:endParaRPr lang="ru-RU" dirty="0"/>
        </a:p>
      </dgm:t>
    </dgm:pt>
    <dgm:pt modelId="{68D65FC3-A5A2-472F-BC4E-BA3D1301EB60}" type="parTrans" cxnId="{E40BC92D-23E5-409C-B9B8-71CAD73161A2}">
      <dgm:prSet/>
      <dgm:spPr/>
      <dgm:t>
        <a:bodyPr/>
        <a:lstStyle/>
        <a:p>
          <a:endParaRPr lang="ru-RU"/>
        </a:p>
      </dgm:t>
    </dgm:pt>
    <dgm:pt modelId="{D30A5274-A9C8-4CF1-940F-3888818CEEB3}" type="sibTrans" cxnId="{E40BC92D-23E5-409C-B9B8-71CAD73161A2}">
      <dgm:prSet/>
      <dgm:spPr/>
      <dgm:t>
        <a:bodyPr/>
        <a:lstStyle/>
        <a:p>
          <a:endParaRPr lang="ru-RU"/>
        </a:p>
      </dgm:t>
    </dgm:pt>
    <dgm:pt modelId="{5AD80A8B-BA6A-4416-96CC-496D18FCDF3E}">
      <dgm:prSet phldrT="[Текст]"/>
      <dgm:spPr/>
      <dgm:t>
        <a:bodyPr/>
        <a:lstStyle/>
        <a:p>
          <a:r>
            <a:rPr lang="ru-RU" dirty="0" smtClean="0"/>
            <a:t>Отрыв.</a:t>
          </a:r>
        </a:p>
        <a:p>
          <a:r>
            <a:rPr lang="ru-RU" dirty="0" smtClean="0"/>
            <a:t>Поездка, лагерь</a:t>
          </a:r>
          <a:endParaRPr lang="ru-RU" dirty="0"/>
        </a:p>
      </dgm:t>
    </dgm:pt>
    <dgm:pt modelId="{AF32F47D-2DC2-437B-8BA7-F0C8F2B8F395}" type="parTrans" cxnId="{F08E87D6-2EC2-4C47-8123-E5F0513DCCEE}">
      <dgm:prSet/>
      <dgm:spPr/>
      <dgm:t>
        <a:bodyPr/>
        <a:lstStyle/>
        <a:p>
          <a:endParaRPr lang="ru-RU"/>
        </a:p>
      </dgm:t>
    </dgm:pt>
    <dgm:pt modelId="{66AE7BE6-6D8C-437F-BF32-C01F617A7922}" type="sibTrans" cxnId="{F08E87D6-2EC2-4C47-8123-E5F0513DCCEE}">
      <dgm:prSet/>
      <dgm:spPr/>
      <dgm:t>
        <a:bodyPr/>
        <a:lstStyle/>
        <a:p>
          <a:endParaRPr lang="ru-RU"/>
        </a:p>
      </dgm:t>
    </dgm:pt>
    <dgm:pt modelId="{177B9C9A-95EF-4874-AEFF-232E9F8871CC}">
      <dgm:prSet phldrT="[Текст]" custT="1"/>
      <dgm:spPr/>
      <dgm:t>
        <a:bodyPr/>
        <a:lstStyle/>
        <a:p>
          <a:r>
            <a:rPr lang="ru-RU" sz="2800" dirty="0" smtClean="0"/>
            <a:t>Пользование. </a:t>
          </a:r>
          <a:r>
            <a:rPr lang="ru-RU" sz="2800" dirty="0" smtClean="0">
              <a:solidFill>
                <a:srgbClr val="FF0000"/>
              </a:solidFill>
            </a:rPr>
            <a:t>Общение!</a:t>
          </a:r>
          <a:endParaRPr lang="ru-RU" sz="2800" dirty="0">
            <a:solidFill>
              <a:srgbClr val="FF0000"/>
            </a:solidFill>
          </a:endParaRPr>
        </a:p>
      </dgm:t>
    </dgm:pt>
    <dgm:pt modelId="{F9AB4A65-67F9-40DD-BAD5-168E7A4005E3}" type="parTrans" cxnId="{3E264AE4-4748-4F60-950F-8B6249E901D8}">
      <dgm:prSet/>
      <dgm:spPr/>
      <dgm:t>
        <a:bodyPr/>
        <a:lstStyle/>
        <a:p>
          <a:endParaRPr lang="ru-RU"/>
        </a:p>
      </dgm:t>
    </dgm:pt>
    <dgm:pt modelId="{0045A4EB-0100-415C-91DE-681C3E4CA19E}" type="sibTrans" cxnId="{3E264AE4-4748-4F60-950F-8B6249E901D8}">
      <dgm:prSet/>
      <dgm:spPr/>
      <dgm:t>
        <a:bodyPr/>
        <a:lstStyle/>
        <a:p>
          <a:endParaRPr lang="ru-RU"/>
        </a:p>
      </dgm:t>
    </dgm:pt>
    <dgm:pt modelId="{D8791813-C83A-4448-9148-AC1DAAAA0580}">
      <dgm:prSet/>
      <dgm:spPr/>
      <dgm:t>
        <a:bodyPr/>
        <a:lstStyle/>
        <a:p>
          <a:r>
            <a:rPr lang="ru-RU" dirty="0" smtClean="0"/>
            <a:t>Грамматический этап. ВТМ.</a:t>
          </a:r>
          <a:endParaRPr lang="ru-RU" dirty="0"/>
        </a:p>
      </dgm:t>
    </dgm:pt>
    <dgm:pt modelId="{688B1E05-08D2-4E72-BABE-21F5A6F6FB4F}" type="parTrans" cxnId="{D9210186-6E15-4CC4-93E2-67430D9DA122}">
      <dgm:prSet/>
      <dgm:spPr/>
      <dgm:t>
        <a:bodyPr/>
        <a:lstStyle/>
        <a:p>
          <a:endParaRPr lang="ru-RU"/>
        </a:p>
      </dgm:t>
    </dgm:pt>
    <dgm:pt modelId="{D510CAD0-9972-4318-B33D-928327DD5DDC}" type="sibTrans" cxnId="{D9210186-6E15-4CC4-93E2-67430D9DA122}">
      <dgm:prSet/>
      <dgm:spPr/>
      <dgm:t>
        <a:bodyPr/>
        <a:lstStyle/>
        <a:p>
          <a:endParaRPr lang="ru-RU"/>
        </a:p>
      </dgm:t>
    </dgm:pt>
    <dgm:pt modelId="{D51C25A0-65EC-492A-90D5-B4F438D2CBF1}">
      <dgm:prSet/>
      <dgm:spPr/>
      <dgm:t>
        <a:bodyPr/>
        <a:lstStyle/>
        <a:p>
          <a:r>
            <a:rPr lang="ru-RU" dirty="0" smtClean="0"/>
            <a:t>Фонетический этап. </a:t>
          </a:r>
          <a:r>
            <a:rPr lang="ru-RU" dirty="0" err="1" smtClean="0"/>
            <a:t>Мантрицы</a:t>
          </a:r>
          <a:r>
            <a:rPr lang="ru-RU" dirty="0" smtClean="0"/>
            <a:t>.</a:t>
          </a:r>
          <a:endParaRPr lang="ru-RU" dirty="0"/>
        </a:p>
      </dgm:t>
    </dgm:pt>
    <dgm:pt modelId="{281C6ED7-5A21-4F58-925D-196CDB5A1AD9}" type="parTrans" cxnId="{694862A8-8CAD-4C33-A6CE-FE85741DEF8E}">
      <dgm:prSet/>
      <dgm:spPr/>
      <dgm:t>
        <a:bodyPr/>
        <a:lstStyle/>
        <a:p>
          <a:endParaRPr lang="ru-RU"/>
        </a:p>
      </dgm:t>
    </dgm:pt>
    <dgm:pt modelId="{F4E8F095-D5E2-499C-B2E2-CCB6A4F9879B}" type="sibTrans" cxnId="{694862A8-8CAD-4C33-A6CE-FE85741DEF8E}">
      <dgm:prSet/>
      <dgm:spPr/>
      <dgm:t>
        <a:bodyPr/>
        <a:lstStyle/>
        <a:p>
          <a:endParaRPr lang="ru-RU"/>
        </a:p>
      </dgm:t>
    </dgm:pt>
    <dgm:pt modelId="{A242D1C4-5935-44B1-B5E0-BC03B6812C90}" type="pres">
      <dgm:prSet presAssocID="{975D2EF9-2BA1-4F92-80BF-DB825EFB0E6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7EB3CAB-0925-4FEB-96A2-4ECEE62B7ED5}" type="pres">
      <dgm:prSet presAssocID="{D51C25A0-65EC-492A-90D5-B4F438D2CBF1}" presName="vertOne" presStyleCnt="0"/>
      <dgm:spPr/>
    </dgm:pt>
    <dgm:pt modelId="{145E018D-8A15-48BB-917D-B2F6F93FD948}" type="pres">
      <dgm:prSet presAssocID="{D51C25A0-65EC-492A-90D5-B4F438D2CBF1}" presName="txOne" presStyleLbl="node0" presStyleIdx="0" presStyleCnt="1" custScaleX="28207" custLinFactNeighborX="-35946" custLinFactNeighborY="-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F2A859-6FC5-4DD3-9797-40189BF1ABB5}" type="pres">
      <dgm:prSet presAssocID="{D51C25A0-65EC-492A-90D5-B4F438D2CBF1}" presName="parTransOne" presStyleCnt="0"/>
      <dgm:spPr/>
    </dgm:pt>
    <dgm:pt modelId="{1C9D7459-E162-4E3B-B92C-1D413477EFCF}" type="pres">
      <dgm:prSet presAssocID="{D51C25A0-65EC-492A-90D5-B4F438D2CBF1}" presName="horzOne" presStyleCnt="0"/>
      <dgm:spPr/>
    </dgm:pt>
    <dgm:pt modelId="{4ED232C1-7DBA-451E-94B1-8D2756C8DAC3}" type="pres">
      <dgm:prSet presAssocID="{D8791813-C83A-4448-9148-AC1DAAAA0580}" presName="vertTwo" presStyleCnt="0"/>
      <dgm:spPr/>
    </dgm:pt>
    <dgm:pt modelId="{E699B1AF-677A-4C4C-B1C1-316D67553E1A}" type="pres">
      <dgm:prSet presAssocID="{D8791813-C83A-4448-9148-AC1DAAAA0580}" presName="txTwo" presStyleLbl="node2" presStyleIdx="0" presStyleCnt="1" custScaleX="28153" custLinFactNeighborX="-21967" custLinFactNeighborY="-200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77D9B0-4C13-41C2-A944-239909C02DC8}" type="pres">
      <dgm:prSet presAssocID="{D8791813-C83A-4448-9148-AC1DAAAA0580}" presName="parTransTwo" presStyleCnt="0"/>
      <dgm:spPr/>
    </dgm:pt>
    <dgm:pt modelId="{F7E44738-E4B6-4765-A694-F1B179DAA1B9}" type="pres">
      <dgm:prSet presAssocID="{D8791813-C83A-4448-9148-AC1DAAAA0580}" presName="horzTwo" presStyleCnt="0"/>
      <dgm:spPr/>
    </dgm:pt>
    <dgm:pt modelId="{D863489A-0625-4CE9-8E64-C922F4370C5A}" type="pres">
      <dgm:prSet presAssocID="{CB3E3071-21DE-49F7-9A49-9CF96F1751B9}" presName="vertThree" presStyleCnt="0"/>
      <dgm:spPr/>
    </dgm:pt>
    <dgm:pt modelId="{8449B6C1-DACE-4BC0-B8E9-4F80CBD199F3}" type="pres">
      <dgm:prSet presAssocID="{CB3E3071-21DE-49F7-9A49-9CF96F1751B9}" presName="txThree" presStyleLbl="node3" presStyleIdx="0" presStyleCnt="1" custScaleX="64675" custLinFactNeighborX="6207" custLinFactNeighborY="350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EFAB9D-AD79-4DD6-AD8F-B0B76879B9F5}" type="pres">
      <dgm:prSet presAssocID="{CB3E3071-21DE-49F7-9A49-9CF96F1751B9}" presName="parTransThree" presStyleCnt="0"/>
      <dgm:spPr/>
    </dgm:pt>
    <dgm:pt modelId="{A3837093-37A8-4192-AABE-B680B48CF625}" type="pres">
      <dgm:prSet presAssocID="{CB3E3071-21DE-49F7-9A49-9CF96F1751B9}" presName="horzThree" presStyleCnt="0"/>
      <dgm:spPr/>
    </dgm:pt>
    <dgm:pt modelId="{4B3343C3-A320-452E-B235-6F91385EFB73}" type="pres">
      <dgm:prSet presAssocID="{5AD80A8B-BA6A-4416-96CC-496D18FCDF3E}" presName="vertFour" presStyleCnt="0">
        <dgm:presLayoutVars>
          <dgm:chPref val="3"/>
        </dgm:presLayoutVars>
      </dgm:prSet>
      <dgm:spPr/>
    </dgm:pt>
    <dgm:pt modelId="{C6FC35A4-CA84-4FE8-AA00-6CB528388490}" type="pres">
      <dgm:prSet presAssocID="{5AD80A8B-BA6A-4416-96CC-496D18FCDF3E}" presName="txFour" presStyleLbl="node4" presStyleIdx="0" presStyleCnt="2" custScaleX="12586" custLinFactNeighborX="32455" custLinFactNeighborY="151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2D8708-F471-4A3D-95C2-68D0889F8327}" type="pres">
      <dgm:prSet presAssocID="{5AD80A8B-BA6A-4416-96CC-496D18FCDF3E}" presName="parTransFour" presStyleCnt="0"/>
      <dgm:spPr/>
    </dgm:pt>
    <dgm:pt modelId="{A461DC9E-BC4A-4556-B312-4B64066010C9}" type="pres">
      <dgm:prSet presAssocID="{5AD80A8B-BA6A-4416-96CC-496D18FCDF3E}" presName="horzFour" presStyleCnt="0"/>
      <dgm:spPr/>
    </dgm:pt>
    <dgm:pt modelId="{D814D7EA-D83F-49C8-AC35-95AF08F261BF}" type="pres">
      <dgm:prSet presAssocID="{177B9C9A-95EF-4874-AEFF-232E9F8871CC}" presName="vertFour" presStyleCnt="0">
        <dgm:presLayoutVars>
          <dgm:chPref val="3"/>
        </dgm:presLayoutVars>
      </dgm:prSet>
      <dgm:spPr/>
    </dgm:pt>
    <dgm:pt modelId="{107C9AC2-072A-4833-B06A-01E1FDD00018}" type="pres">
      <dgm:prSet presAssocID="{177B9C9A-95EF-4874-AEFF-232E9F8871CC}" presName="txFour" presStyleLbl="node4" presStyleIdx="1" presStyleCnt="2" custScaleX="74632" custLinFactNeighborX="15118" custLinFactNeighborY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7CCD3C-7B13-458C-A040-C30CBD4990FD}" type="pres">
      <dgm:prSet presAssocID="{177B9C9A-95EF-4874-AEFF-232E9F8871CC}" presName="horzFour" presStyleCnt="0"/>
      <dgm:spPr/>
    </dgm:pt>
  </dgm:ptLst>
  <dgm:cxnLst>
    <dgm:cxn modelId="{16121D92-91A6-493C-8B05-73043520871F}" type="presOf" srcId="{D8791813-C83A-4448-9148-AC1DAAAA0580}" destId="{E699B1AF-677A-4C4C-B1C1-316D67553E1A}" srcOrd="0" destOrd="0" presId="urn:microsoft.com/office/officeart/2005/8/layout/hierarchy4"/>
    <dgm:cxn modelId="{F08E87D6-2EC2-4C47-8123-E5F0513DCCEE}" srcId="{CB3E3071-21DE-49F7-9A49-9CF96F1751B9}" destId="{5AD80A8B-BA6A-4416-96CC-496D18FCDF3E}" srcOrd="0" destOrd="0" parTransId="{AF32F47D-2DC2-437B-8BA7-F0C8F2B8F395}" sibTransId="{66AE7BE6-6D8C-437F-BF32-C01F617A7922}"/>
    <dgm:cxn modelId="{7820D135-7C3B-49E4-AD37-1F630EFF0403}" type="presOf" srcId="{177B9C9A-95EF-4874-AEFF-232E9F8871CC}" destId="{107C9AC2-072A-4833-B06A-01E1FDD00018}" srcOrd="0" destOrd="0" presId="urn:microsoft.com/office/officeart/2005/8/layout/hierarchy4"/>
    <dgm:cxn modelId="{53B3A21C-D086-424C-84A2-01C1EF1CECB7}" type="presOf" srcId="{975D2EF9-2BA1-4F92-80BF-DB825EFB0E65}" destId="{A242D1C4-5935-44B1-B5E0-BC03B6812C90}" srcOrd="0" destOrd="0" presId="urn:microsoft.com/office/officeart/2005/8/layout/hierarchy4"/>
    <dgm:cxn modelId="{93CBBF05-E81F-4722-AC7D-AFB987358CEA}" type="presOf" srcId="{5AD80A8B-BA6A-4416-96CC-496D18FCDF3E}" destId="{C6FC35A4-CA84-4FE8-AA00-6CB528388490}" srcOrd="0" destOrd="0" presId="urn:microsoft.com/office/officeart/2005/8/layout/hierarchy4"/>
    <dgm:cxn modelId="{3E264AE4-4748-4F60-950F-8B6249E901D8}" srcId="{5AD80A8B-BA6A-4416-96CC-496D18FCDF3E}" destId="{177B9C9A-95EF-4874-AEFF-232E9F8871CC}" srcOrd="0" destOrd="0" parTransId="{F9AB4A65-67F9-40DD-BAD5-168E7A4005E3}" sibTransId="{0045A4EB-0100-415C-91DE-681C3E4CA19E}"/>
    <dgm:cxn modelId="{7E361F7D-5228-4F49-90EE-C3D56A57BCFA}" type="presOf" srcId="{D51C25A0-65EC-492A-90D5-B4F438D2CBF1}" destId="{145E018D-8A15-48BB-917D-B2F6F93FD948}" srcOrd="0" destOrd="0" presId="urn:microsoft.com/office/officeart/2005/8/layout/hierarchy4"/>
    <dgm:cxn modelId="{FA74CE23-BD2B-47A4-A908-B497BB8CA1F9}" type="presOf" srcId="{CB3E3071-21DE-49F7-9A49-9CF96F1751B9}" destId="{8449B6C1-DACE-4BC0-B8E9-4F80CBD199F3}" srcOrd="0" destOrd="0" presId="urn:microsoft.com/office/officeart/2005/8/layout/hierarchy4"/>
    <dgm:cxn modelId="{694862A8-8CAD-4C33-A6CE-FE85741DEF8E}" srcId="{975D2EF9-2BA1-4F92-80BF-DB825EFB0E65}" destId="{D51C25A0-65EC-492A-90D5-B4F438D2CBF1}" srcOrd="0" destOrd="0" parTransId="{281C6ED7-5A21-4F58-925D-196CDB5A1AD9}" sibTransId="{F4E8F095-D5E2-499C-B2E2-CCB6A4F9879B}"/>
    <dgm:cxn modelId="{D9210186-6E15-4CC4-93E2-67430D9DA122}" srcId="{D51C25A0-65EC-492A-90D5-B4F438D2CBF1}" destId="{D8791813-C83A-4448-9148-AC1DAAAA0580}" srcOrd="0" destOrd="0" parTransId="{688B1E05-08D2-4E72-BABE-21F5A6F6FB4F}" sibTransId="{D510CAD0-9972-4318-B33D-928327DD5DDC}"/>
    <dgm:cxn modelId="{E40BC92D-23E5-409C-B9B8-71CAD73161A2}" srcId="{D8791813-C83A-4448-9148-AC1DAAAA0580}" destId="{CB3E3071-21DE-49F7-9A49-9CF96F1751B9}" srcOrd="0" destOrd="0" parTransId="{68D65FC3-A5A2-472F-BC4E-BA3D1301EB60}" sibTransId="{D30A5274-A9C8-4CF1-940F-3888818CEEB3}"/>
    <dgm:cxn modelId="{3F68B0DB-96FF-4FFF-857A-D45392D8C889}" type="presParOf" srcId="{A242D1C4-5935-44B1-B5E0-BC03B6812C90}" destId="{17EB3CAB-0925-4FEB-96A2-4ECEE62B7ED5}" srcOrd="0" destOrd="0" presId="urn:microsoft.com/office/officeart/2005/8/layout/hierarchy4"/>
    <dgm:cxn modelId="{80F25EF5-453C-4C34-8BA3-140918CBC20C}" type="presParOf" srcId="{17EB3CAB-0925-4FEB-96A2-4ECEE62B7ED5}" destId="{145E018D-8A15-48BB-917D-B2F6F93FD948}" srcOrd="0" destOrd="0" presId="urn:microsoft.com/office/officeart/2005/8/layout/hierarchy4"/>
    <dgm:cxn modelId="{C59D8387-D776-4ED6-8F30-8267357AE748}" type="presParOf" srcId="{17EB3CAB-0925-4FEB-96A2-4ECEE62B7ED5}" destId="{E3F2A859-6FC5-4DD3-9797-40189BF1ABB5}" srcOrd="1" destOrd="0" presId="urn:microsoft.com/office/officeart/2005/8/layout/hierarchy4"/>
    <dgm:cxn modelId="{96F4670B-AFED-474C-A929-50A06F9FA567}" type="presParOf" srcId="{17EB3CAB-0925-4FEB-96A2-4ECEE62B7ED5}" destId="{1C9D7459-E162-4E3B-B92C-1D413477EFCF}" srcOrd="2" destOrd="0" presId="urn:microsoft.com/office/officeart/2005/8/layout/hierarchy4"/>
    <dgm:cxn modelId="{F12875BE-53E2-4C47-B749-8A7931711FE8}" type="presParOf" srcId="{1C9D7459-E162-4E3B-B92C-1D413477EFCF}" destId="{4ED232C1-7DBA-451E-94B1-8D2756C8DAC3}" srcOrd="0" destOrd="0" presId="urn:microsoft.com/office/officeart/2005/8/layout/hierarchy4"/>
    <dgm:cxn modelId="{BE58F12C-89DA-41B1-8F0B-AAD82D364407}" type="presParOf" srcId="{4ED232C1-7DBA-451E-94B1-8D2756C8DAC3}" destId="{E699B1AF-677A-4C4C-B1C1-316D67553E1A}" srcOrd="0" destOrd="0" presId="urn:microsoft.com/office/officeart/2005/8/layout/hierarchy4"/>
    <dgm:cxn modelId="{BE0D1F69-C691-45BF-B0C1-5F723D87BBB7}" type="presParOf" srcId="{4ED232C1-7DBA-451E-94B1-8D2756C8DAC3}" destId="{C277D9B0-4C13-41C2-A944-239909C02DC8}" srcOrd="1" destOrd="0" presId="urn:microsoft.com/office/officeart/2005/8/layout/hierarchy4"/>
    <dgm:cxn modelId="{A63B4208-F2A6-4166-9557-7C45487A1641}" type="presParOf" srcId="{4ED232C1-7DBA-451E-94B1-8D2756C8DAC3}" destId="{F7E44738-E4B6-4765-A694-F1B179DAA1B9}" srcOrd="2" destOrd="0" presId="urn:microsoft.com/office/officeart/2005/8/layout/hierarchy4"/>
    <dgm:cxn modelId="{50F1DA54-59E1-4DB8-BFD3-D4D788169E01}" type="presParOf" srcId="{F7E44738-E4B6-4765-A694-F1B179DAA1B9}" destId="{D863489A-0625-4CE9-8E64-C922F4370C5A}" srcOrd="0" destOrd="0" presId="urn:microsoft.com/office/officeart/2005/8/layout/hierarchy4"/>
    <dgm:cxn modelId="{9B9F5CE5-584A-48E4-B406-AF4586D9CEEC}" type="presParOf" srcId="{D863489A-0625-4CE9-8E64-C922F4370C5A}" destId="{8449B6C1-DACE-4BC0-B8E9-4F80CBD199F3}" srcOrd="0" destOrd="0" presId="urn:microsoft.com/office/officeart/2005/8/layout/hierarchy4"/>
    <dgm:cxn modelId="{CE864EBF-709B-4A7C-AB2E-2EAFA51C2503}" type="presParOf" srcId="{D863489A-0625-4CE9-8E64-C922F4370C5A}" destId="{9EEFAB9D-AD79-4DD6-AD8F-B0B76879B9F5}" srcOrd="1" destOrd="0" presId="urn:microsoft.com/office/officeart/2005/8/layout/hierarchy4"/>
    <dgm:cxn modelId="{312DA39C-710C-4C4B-AAEC-B60B2352EB0D}" type="presParOf" srcId="{D863489A-0625-4CE9-8E64-C922F4370C5A}" destId="{A3837093-37A8-4192-AABE-B680B48CF625}" srcOrd="2" destOrd="0" presId="urn:microsoft.com/office/officeart/2005/8/layout/hierarchy4"/>
    <dgm:cxn modelId="{1AF2228B-1A39-4268-A850-98D2F59D0019}" type="presParOf" srcId="{A3837093-37A8-4192-AABE-B680B48CF625}" destId="{4B3343C3-A320-452E-B235-6F91385EFB73}" srcOrd="0" destOrd="0" presId="urn:microsoft.com/office/officeart/2005/8/layout/hierarchy4"/>
    <dgm:cxn modelId="{89394AC8-40D5-4147-83C3-3D4E65539BD1}" type="presParOf" srcId="{4B3343C3-A320-452E-B235-6F91385EFB73}" destId="{C6FC35A4-CA84-4FE8-AA00-6CB528388490}" srcOrd="0" destOrd="0" presId="urn:microsoft.com/office/officeart/2005/8/layout/hierarchy4"/>
    <dgm:cxn modelId="{C8FF3712-304B-4848-9CC5-0D6D483363D8}" type="presParOf" srcId="{4B3343C3-A320-452E-B235-6F91385EFB73}" destId="{4E2D8708-F471-4A3D-95C2-68D0889F8327}" srcOrd="1" destOrd="0" presId="urn:microsoft.com/office/officeart/2005/8/layout/hierarchy4"/>
    <dgm:cxn modelId="{448B2E8F-81F3-416F-AFC9-BB7C5651D051}" type="presParOf" srcId="{4B3343C3-A320-452E-B235-6F91385EFB73}" destId="{A461DC9E-BC4A-4556-B312-4B64066010C9}" srcOrd="2" destOrd="0" presId="urn:microsoft.com/office/officeart/2005/8/layout/hierarchy4"/>
    <dgm:cxn modelId="{9C30E67F-7D51-4FC9-8453-7D377C5BBB47}" type="presParOf" srcId="{A461DC9E-BC4A-4556-B312-4B64066010C9}" destId="{D814D7EA-D83F-49C8-AC35-95AF08F261BF}" srcOrd="0" destOrd="0" presId="urn:microsoft.com/office/officeart/2005/8/layout/hierarchy4"/>
    <dgm:cxn modelId="{291D6225-7715-48E9-91BE-B070602FF201}" type="presParOf" srcId="{D814D7EA-D83F-49C8-AC35-95AF08F261BF}" destId="{107C9AC2-072A-4833-B06A-01E1FDD00018}" srcOrd="0" destOrd="0" presId="urn:microsoft.com/office/officeart/2005/8/layout/hierarchy4"/>
    <dgm:cxn modelId="{A82F5228-8640-44E4-B2F5-F51AA47D0253}" type="presParOf" srcId="{D814D7EA-D83F-49C8-AC35-95AF08F261BF}" destId="{F07CCD3C-7B13-458C-A040-C30CBD4990F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5E018D-8A15-48BB-917D-B2F6F93FD948}">
      <dsp:nvSpPr>
        <dsp:cNvPr id="0" name=""/>
        <dsp:cNvSpPr/>
      </dsp:nvSpPr>
      <dsp:spPr>
        <a:xfrm>
          <a:off x="0" y="0"/>
          <a:ext cx="2576729" cy="9954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Фонетический этап. </a:t>
          </a:r>
          <a:r>
            <a:rPr lang="ru-RU" sz="2400" kern="1200" dirty="0" err="1" smtClean="0"/>
            <a:t>Мантрицы</a:t>
          </a:r>
          <a:r>
            <a:rPr lang="ru-RU" sz="2400" kern="1200" dirty="0" smtClean="0"/>
            <a:t>.</a:t>
          </a:r>
          <a:endParaRPr lang="ru-RU" sz="2400" kern="1200" dirty="0"/>
        </a:p>
      </dsp:txBody>
      <dsp:txXfrm>
        <a:off x="0" y="0"/>
        <a:ext cx="2576729" cy="995435"/>
      </dsp:txXfrm>
    </dsp:sp>
    <dsp:sp modelId="{E699B1AF-677A-4C4C-B1C1-316D67553E1A}">
      <dsp:nvSpPr>
        <dsp:cNvPr id="0" name=""/>
        <dsp:cNvSpPr/>
      </dsp:nvSpPr>
      <dsp:spPr>
        <a:xfrm>
          <a:off x="1285828" y="1071570"/>
          <a:ext cx="2566775" cy="9954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Грамматический этап. ВТМ.</a:t>
          </a:r>
          <a:endParaRPr lang="ru-RU" sz="2300" kern="1200" dirty="0"/>
        </a:p>
      </dsp:txBody>
      <dsp:txXfrm>
        <a:off x="1285828" y="1071570"/>
        <a:ext cx="2566775" cy="995435"/>
      </dsp:txXfrm>
    </dsp:sp>
    <dsp:sp modelId="{8449B6C1-DACE-4BC0-B8E9-4F80CBD199F3}">
      <dsp:nvSpPr>
        <dsp:cNvPr id="0" name=""/>
        <dsp:cNvSpPr/>
      </dsp:nvSpPr>
      <dsp:spPr>
        <a:xfrm>
          <a:off x="2198912" y="2214577"/>
          <a:ext cx="5873573" cy="9954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Лексический этап. Живой язык из сериалов, книг. Пары и группы.</a:t>
          </a:r>
          <a:endParaRPr lang="ru-RU" sz="2300" kern="1200" dirty="0"/>
        </a:p>
      </dsp:txBody>
      <dsp:txXfrm>
        <a:off x="2198912" y="2214577"/>
        <a:ext cx="5873573" cy="995435"/>
      </dsp:txXfrm>
    </dsp:sp>
    <dsp:sp modelId="{C6FC35A4-CA84-4FE8-AA00-6CB528388490}">
      <dsp:nvSpPr>
        <dsp:cNvPr id="0" name=""/>
        <dsp:cNvSpPr/>
      </dsp:nvSpPr>
      <dsp:spPr>
        <a:xfrm>
          <a:off x="6929449" y="3286148"/>
          <a:ext cx="1134120" cy="9954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Отрыв.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Поездка, лагерь</a:t>
          </a:r>
          <a:endParaRPr lang="ru-RU" sz="1700" kern="1200" dirty="0"/>
        </a:p>
      </dsp:txBody>
      <dsp:txXfrm>
        <a:off x="6929449" y="3286148"/>
        <a:ext cx="1134120" cy="995435"/>
      </dsp:txXfrm>
    </dsp:sp>
    <dsp:sp modelId="{107C9AC2-072A-4833-B06A-01E1FDD00018}">
      <dsp:nvSpPr>
        <dsp:cNvPr id="0" name=""/>
        <dsp:cNvSpPr/>
      </dsp:nvSpPr>
      <dsp:spPr>
        <a:xfrm>
          <a:off x="2418935" y="4362390"/>
          <a:ext cx="6725064" cy="9954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Пользование. </a:t>
          </a:r>
          <a:r>
            <a:rPr lang="ru-RU" sz="2800" kern="1200" dirty="0" smtClean="0">
              <a:solidFill>
                <a:srgbClr val="FF0000"/>
              </a:solidFill>
            </a:rPr>
            <a:t>Общение!</a:t>
          </a:r>
          <a:endParaRPr lang="ru-RU" sz="2800" kern="1200" dirty="0">
            <a:solidFill>
              <a:srgbClr val="FF0000"/>
            </a:solidFill>
          </a:endParaRPr>
        </a:p>
      </dsp:txBody>
      <dsp:txXfrm>
        <a:off x="2418935" y="4362390"/>
        <a:ext cx="6725064" cy="995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0.92535</cdr:x>
      <cdr:y>0.85648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15262" y="3524264"/>
          <a:ext cx="614338" cy="5905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solidFill>
                <a:schemeClr val="tx1"/>
              </a:solidFill>
            </a:rPr>
            <a:t>тыс.</a:t>
          </a:r>
          <a:r>
            <a:rPr lang="ru-RU" sz="1200" baseline="0" dirty="0">
              <a:solidFill>
                <a:schemeClr val="tx1"/>
              </a:solidFill>
            </a:rPr>
            <a:t> часов</a:t>
          </a:r>
          <a:endParaRPr lang="ru-RU" sz="1200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0.89063</cdr:x>
      <cdr:y>0.90857</cdr:y>
    </cdr:from>
    <cdr:to>
      <cdr:x>1</cdr:x>
      <cdr:y>0.98611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29510" y="3738578"/>
          <a:ext cx="900090" cy="319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1100" dirty="0">
              <a:solidFill>
                <a:schemeClr val="tx1"/>
              </a:solidFill>
            </a:rPr>
            <a:t>тыс.</a:t>
          </a:r>
          <a:r>
            <a:rPr lang="ru-RU" sz="1100" baseline="0" dirty="0">
              <a:solidFill>
                <a:schemeClr val="tx1"/>
              </a:solidFill>
            </a:rPr>
            <a:t> часов</a:t>
          </a:r>
          <a:endParaRPr lang="ru-RU" sz="1100" dirty="0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452E2-B136-412F-9E01-3C2B71A87536}" type="datetimeFigureOut">
              <a:rPr lang="ru-RU" smtClean="0"/>
              <a:t>26.08.2010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76D6A-917D-4B6E-9AEA-7C728C3FABC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76D6A-917D-4B6E-9AEA-7C728C3FABCD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7831" name="Freeform 7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7832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8DD420E-33BD-4166-9A33-A57DD7B27B1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7834" name="Rectangle 1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B2E24-AF8F-4670-A3A3-4970FCC6B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996CE-2B6D-4656-A0E7-79ADEF7A6E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D107AF-C910-444A-BB7A-14354DADC58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E532D9C-0C99-4BDA-B5CF-3ABBAECDA5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8DECC4-D329-4B7D-8636-1E99E1C5E5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40386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41016FB-5DE5-4A61-964C-6A7B3F018E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2DCFC9B-B42B-4300-9773-413AE2D60A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1F80E-D716-4AD5-B4FE-A30293BA18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D8B44-F5B7-4108-B26E-7D226B12C4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4BC6D-C9CA-4B22-BA40-289FF6E4F39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3D27B-912E-4664-8ECF-D464FA9934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EF4A6-BDD9-4DD9-9DDB-C77595E510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E9A2A-CC02-497C-AC61-8704EF6A0E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DC5E6-C864-42D1-A18E-3DC74525F5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4A857-7436-468F-ACD5-004BDC5951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7680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8C97080-E2A6-4A8F-9C13-B3CE13817061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282" y="357167"/>
            <a:ext cx="8715436" cy="1071570"/>
          </a:xfrm>
        </p:spPr>
        <p:txBody>
          <a:bodyPr/>
          <a:lstStyle/>
          <a:p>
            <a:r>
              <a:rPr lang="ru-RU" sz="2800" b="1" dirty="0" smtClean="0"/>
              <a:t>Уровни </a:t>
            </a:r>
            <a:r>
              <a:rPr lang="ru-RU" sz="2800" b="1" dirty="0" smtClean="0"/>
              <a:t>знания английского языка, сроки их прохождения и способы определения.</a:t>
            </a:r>
            <a:endParaRPr lang="ru-RU" sz="2800" b="1" dirty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10" y="2000240"/>
            <a:ext cx="8072494" cy="4572032"/>
          </a:xfrm>
        </p:spPr>
        <p:txBody>
          <a:bodyPr/>
          <a:lstStyle/>
          <a:p>
            <a:pPr algn="l">
              <a:buFont typeface="Wingdings" pitchFamily="2" charset="2"/>
              <a:buChar char="Ø"/>
            </a:pPr>
            <a:r>
              <a:rPr lang="ru-RU" sz="2400" dirty="0" smtClean="0"/>
              <a:t>Виды шкал измерения уровней владения языком</a:t>
            </a:r>
          </a:p>
          <a:p>
            <a:pPr algn="l">
              <a:buFont typeface="Wingdings" pitchFamily="2" charset="2"/>
              <a:buChar char="Ø"/>
            </a:pPr>
            <a:r>
              <a:rPr lang="ru-RU" sz="2400" dirty="0" smtClean="0"/>
              <a:t>Динамика прохождения уровней.  Правило </a:t>
            </a:r>
            <a:r>
              <a:rPr lang="ru-RU" sz="2400" dirty="0" smtClean="0"/>
              <a:t>П</a:t>
            </a:r>
            <a:r>
              <a:rPr lang="ru-RU" sz="2400" dirty="0" smtClean="0"/>
              <a:t>арето.</a:t>
            </a:r>
          </a:p>
          <a:p>
            <a:pPr algn="l">
              <a:buFont typeface="Wingdings" pitchFamily="2" charset="2"/>
              <a:buChar char="Ø"/>
            </a:pPr>
            <a:r>
              <a:rPr lang="ru-RU" sz="2400" dirty="0" smtClean="0"/>
              <a:t>Привязка динамики к разделам и навыкам. Закон Ципфа.</a:t>
            </a:r>
          </a:p>
          <a:p>
            <a:pPr algn="l">
              <a:buFont typeface="Wingdings" pitchFamily="2" charset="2"/>
              <a:buChar char="Ø"/>
            </a:pPr>
            <a:r>
              <a:rPr lang="ru-RU" sz="2400" dirty="0" smtClean="0"/>
              <a:t>Как определить свой </a:t>
            </a:r>
            <a:r>
              <a:rPr lang="ru-RU" sz="2400" dirty="0" smtClean="0"/>
              <a:t>уровень</a:t>
            </a:r>
            <a:endParaRPr lang="ru-RU" sz="2400" dirty="0" smtClean="0"/>
          </a:p>
          <a:p>
            <a:pPr lvl="1">
              <a:buFont typeface="Arial" pitchFamily="34" charset="0"/>
              <a:buChar char="•"/>
            </a:pPr>
            <a:r>
              <a:rPr lang="ru-RU" sz="2000" dirty="0" smtClean="0"/>
              <a:t>Официальные тесты</a:t>
            </a:r>
            <a:endParaRPr lang="ru-RU" sz="2000" dirty="0" smtClean="0"/>
          </a:p>
          <a:p>
            <a:pPr lvl="1">
              <a:buFont typeface="Arial" pitchFamily="34" charset="0"/>
              <a:buChar char="•"/>
            </a:pPr>
            <a:r>
              <a:rPr lang="ru-RU" sz="2000" dirty="0" smtClean="0"/>
              <a:t>Пробные тесты (</a:t>
            </a:r>
            <a:r>
              <a:rPr lang="ru-RU" sz="2000" dirty="0" err="1" smtClean="0"/>
              <a:t>онлайн</a:t>
            </a:r>
            <a:r>
              <a:rPr lang="ru-RU" sz="2000" dirty="0" smtClean="0"/>
              <a:t>, курсы, книги)</a:t>
            </a:r>
          </a:p>
          <a:p>
            <a:pPr lvl="1">
              <a:buFont typeface="Arial" pitchFamily="34" charset="0"/>
              <a:buChar char="•"/>
            </a:pPr>
            <a:r>
              <a:rPr lang="ru-RU" sz="2000" dirty="0" smtClean="0"/>
              <a:t>Количественные измерения параметров как стимул к </a:t>
            </a:r>
            <a:r>
              <a:rPr lang="ru-RU" sz="2000" dirty="0" smtClean="0"/>
              <a:t>занятиям</a:t>
            </a:r>
            <a:endParaRPr lang="ru-RU" sz="2400" dirty="0" smtClean="0"/>
          </a:p>
          <a:p>
            <a:pPr algn="l">
              <a:buFont typeface="Wingdings" pitchFamily="2" charset="2"/>
              <a:buChar char="Ø"/>
            </a:pPr>
            <a:r>
              <a:rPr lang="ru-RU" sz="2400" dirty="0" smtClean="0"/>
              <a:t>Критическая точка – переход от изучения к применению. </a:t>
            </a:r>
          </a:p>
          <a:p>
            <a:pPr lvl="1">
              <a:buNone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Динамика  </a:t>
            </a:r>
            <a:r>
              <a:rPr lang="en-US" dirty="0" smtClean="0"/>
              <a:t>IELTS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85786" y="4000504"/>
            <a:ext cx="500066" cy="1571636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92100"/>
            <a:ext cx="8229600" cy="708008"/>
          </a:xfrm>
        </p:spPr>
        <p:txBody>
          <a:bodyPr/>
          <a:lstStyle/>
          <a:p>
            <a:r>
              <a:rPr lang="ru-RU" dirty="0" smtClean="0"/>
              <a:t>Уровни </a:t>
            </a:r>
            <a:r>
              <a:rPr lang="ru-RU" dirty="0" smtClean="0"/>
              <a:t> реальные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428732"/>
          <a:ext cx="8786880" cy="5800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571504"/>
                <a:gridCol w="1928826"/>
                <a:gridCol w="571504"/>
                <a:gridCol w="642942"/>
                <a:gridCol w="857256"/>
                <a:gridCol w="1007280"/>
                <a:gridCol w="635794"/>
                <a:gridCol w="785818"/>
                <a:gridCol w="1214452"/>
              </a:tblGrid>
              <a:tr h="6745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IELTS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Курсы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часы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часы всего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слова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грам.глаг.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грам.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цена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$/час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9604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Clr>
                          <a:srgbClr val="000000"/>
                        </a:buClr>
                        <a:buSzPts val="2000"/>
                        <a:buFont typeface="Calibri"/>
                        <a:buNone/>
                      </a:pP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Beginner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3...10 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539604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Clr>
                          <a:srgbClr val="000000"/>
                        </a:buClr>
                        <a:buSzPts val="2000"/>
                        <a:buFont typeface="Calibri"/>
                        <a:buNone/>
                      </a:pP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Elementary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5...10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674505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Clr>
                          <a:srgbClr val="000000"/>
                        </a:buClr>
                        <a:buSzPts val="2000"/>
                        <a:buFont typeface="Calibri"/>
                        <a:buNone/>
                      </a:pP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Pre-Intermediate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5...10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539604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Clr>
                          <a:srgbClr val="000000"/>
                        </a:buClr>
                        <a:buSzPts val="2000"/>
                        <a:buFont typeface="Calibri"/>
                        <a:buNone/>
                      </a:pP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Intermediate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B1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5...10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674505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Clr>
                          <a:srgbClr val="000000"/>
                        </a:buClr>
                        <a:buSzPts val="2000"/>
                        <a:buFont typeface="Calibri"/>
                        <a:buNone/>
                      </a:pP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Upper-Intermediate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10...20</a:t>
                      </a:r>
                    </a:p>
                  </a:txBody>
                  <a:tcPr marL="9525" marR="9525" marT="9525" marB="0" anchor="b"/>
                </a:tc>
              </a:tr>
              <a:tr h="539604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Clr>
                          <a:srgbClr val="000000"/>
                        </a:buClr>
                        <a:buSzPts val="2000"/>
                        <a:buFont typeface="Calibri"/>
                        <a:buNone/>
                      </a:pP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Advanced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10...20</a:t>
                      </a:r>
                    </a:p>
                  </a:txBody>
                  <a:tcPr marL="9525" marR="9525" marT="9525" marB="0" anchor="b"/>
                </a:tc>
              </a:tr>
              <a:tr h="539604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20...30</a:t>
                      </a:r>
                    </a:p>
                  </a:txBody>
                  <a:tcPr marL="9525" marR="9525" marT="9525" marB="0" anchor="b"/>
                </a:tc>
              </a:tr>
              <a:tr h="539604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20...50</a:t>
                      </a:r>
                    </a:p>
                  </a:txBody>
                  <a:tcPr marL="9525" marR="9525" marT="9525" marB="0" anchor="b"/>
                </a:tc>
              </a:tr>
              <a:tr h="539604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20...100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</a:t>
            </a:r>
            <a:r>
              <a:rPr lang="ru-RU" dirty="0" smtClean="0"/>
              <a:t>истемность изучения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71612"/>
          <a:ext cx="8229600" cy="4448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Языковый ВУЗ, спецшкола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10148"/>
          </a:xfrm>
        </p:spPr>
        <p:txBody>
          <a:bodyPr/>
          <a:lstStyle/>
          <a:p>
            <a:r>
              <a:rPr lang="ru-RU" sz="2800" dirty="0" smtClean="0"/>
              <a:t>Наша система ничем помочь не сможет</a:t>
            </a:r>
          </a:p>
          <a:p>
            <a:r>
              <a:rPr lang="ru-RU" sz="2800" dirty="0" smtClean="0"/>
              <a:t>Дальнейшее изучение грамматики и лексики отнимет кучу времени, сил и средств без заметного продвижения вперед</a:t>
            </a:r>
          </a:p>
          <a:p>
            <a:r>
              <a:rPr lang="ru-RU" sz="2800" dirty="0" smtClean="0"/>
              <a:t>Советы: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sz="2400" dirty="0" smtClean="0"/>
              <a:t>Пройти хороший фонетический курс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sz="2400" dirty="0" smtClean="0"/>
              <a:t>Перестать учить язык и начать активно им пользоваться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sz="2400" dirty="0" smtClean="0"/>
              <a:t>Пожить достаточно долго в стране изучаемого языка</a:t>
            </a:r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Простой ВУЗ,  техникум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Школа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10148"/>
          </a:xfrm>
        </p:spPr>
        <p:txBody>
          <a:bodyPr/>
          <a:lstStyle/>
          <a:p>
            <a:r>
              <a:rPr lang="ru-RU" sz="2800" dirty="0" smtClean="0"/>
              <a:t>Система будет очень эффективной</a:t>
            </a:r>
          </a:p>
          <a:p>
            <a:r>
              <a:rPr lang="ru-RU" sz="2800" dirty="0" smtClean="0"/>
              <a:t>Этапы прохождения  полностью совпадают с системой</a:t>
            </a:r>
          </a:p>
          <a:p>
            <a:r>
              <a:rPr lang="ru-RU" sz="2800" dirty="0" smtClean="0"/>
              <a:t>Советы: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Начинать </a:t>
            </a:r>
            <a:r>
              <a:rPr lang="ru-RU" sz="2400" dirty="0" smtClean="0"/>
              <a:t>нужно с самого первого этапа, который принесет максимальную пользу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Затем подключить </a:t>
            </a:r>
            <a:r>
              <a:rPr lang="ru-RU" sz="2400" dirty="0" smtClean="0"/>
              <a:t>грамматику.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На лексическом этапе </a:t>
            </a:r>
            <a:r>
              <a:rPr lang="ru-RU" sz="2400" dirty="0" smtClean="0"/>
              <a:t>брать слова и фразы из живого языка.</a:t>
            </a:r>
          </a:p>
          <a:p>
            <a:endParaRPr lang="ru-RU" sz="28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Коммуникативные курсы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10148"/>
          </a:xfrm>
        </p:spPr>
        <p:txBody>
          <a:bodyPr/>
          <a:lstStyle/>
          <a:p>
            <a:r>
              <a:rPr lang="ru-RU" sz="2800" dirty="0" smtClean="0"/>
              <a:t>Система может оказать помощь в некоторых аспектах языка</a:t>
            </a:r>
          </a:p>
          <a:p>
            <a:r>
              <a:rPr lang="ru-RU" sz="2800" dirty="0" smtClean="0"/>
              <a:t>Первый этап  системы можно пропустить</a:t>
            </a:r>
          </a:p>
          <a:p>
            <a:r>
              <a:rPr lang="ru-RU" sz="2800" dirty="0" smtClean="0"/>
              <a:t>Советы: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Вместо </a:t>
            </a:r>
            <a:r>
              <a:rPr lang="ru-RU" sz="2400" dirty="0" err="1" smtClean="0"/>
              <a:t>мантричного</a:t>
            </a:r>
            <a:r>
              <a:rPr lang="ru-RU" sz="2400" dirty="0" smtClean="0"/>
              <a:t> этапа можно пройти хороший фонетический курс</a:t>
            </a:r>
            <a:endParaRPr lang="ru-RU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Грамматические тренинги дадут прорыв в понимании структуры языка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Третий этап научит самостоятельно заниматься  и брать </a:t>
            </a:r>
            <a:r>
              <a:rPr lang="ru-RU" sz="2400" dirty="0" smtClean="0"/>
              <a:t>слова и фразы из живого языка.</a:t>
            </a:r>
          </a:p>
          <a:p>
            <a:endParaRPr lang="ru-RU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92100"/>
            <a:ext cx="8472518" cy="1384300"/>
          </a:xfrm>
        </p:spPr>
        <p:txBody>
          <a:bodyPr/>
          <a:lstStyle/>
          <a:p>
            <a:r>
              <a:rPr lang="ru-RU" sz="3600" dirty="0" smtClean="0"/>
              <a:t>Система СЭСИЯ  - взять </a:t>
            </a:r>
            <a:r>
              <a:rPr lang="ru-RU" b="1" dirty="0" smtClean="0">
                <a:solidFill>
                  <a:srgbClr val="FFC000"/>
                </a:solidFill>
              </a:rPr>
              <a:t>80% </a:t>
            </a:r>
            <a:r>
              <a:rPr lang="ru-RU" sz="3600" dirty="0" smtClean="0"/>
              <a:t>быстро и максимально самостоятельно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401080" cy="5286388"/>
          </a:xfrm>
        </p:spPr>
        <p:txBody>
          <a:bodyPr/>
          <a:lstStyle/>
          <a:p>
            <a:r>
              <a:rPr lang="ru-RU" sz="2800" dirty="0" smtClean="0"/>
              <a:t>На всех последующих иллюстрациях, графиках и диаграммах область, где мы гарантируем пользу от нашей системы,  выделена </a:t>
            </a:r>
            <a:r>
              <a:rPr lang="ru-RU" sz="2800" dirty="0" smtClean="0">
                <a:solidFill>
                  <a:srgbClr val="FFC000"/>
                </a:solidFill>
              </a:rPr>
              <a:t>оранжевым цветом.</a:t>
            </a:r>
          </a:p>
          <a:p>
            <a:r>
              <a:rPr lang="ru-RU" sz="2800" dirty="0" smtClean="0"/>
              <a:t>Если у Вас хотя бы один из 5 навыков или 5 компонентов языка ниже </a:t>
            </a:r>
            <a:r>
              <a:rPr lang="ru-RU" sz="2800" dirty="0" smtClean="0">
                <a:solidFill>
                  <a:srgbClr val="FFC000"/>
                </a:solidFill>
              </a:rPr>
              <a:t>80%, </a:t>
            </a:r>
            <a:r>
              <a:rPr lang="ru-RU" sz="2800" dirty="0" smtClean="0"/>
              <a:t>есть смысл в применении компонентов Системы.</a:t>
            </a:r>
          </a:p>
          <a:p>
            <a:r>
              <a:rPr lang="ru-RU" sz="2800" dirty="0" smtClean="0"/>
              <a:t>Если Ваш уровень более высокий – Вам нужны и инструменты более высокого уровня.  Это не к нам. Пожалуйста, не тратьте свое и наше время.  У нас нет «волшебной таблетки».</a:t>
            </a:r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Жизнь за рубежом, работа в инофирме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708008"/>
          </a:xfrm>
        </p:spPr>
        <p:txBody>
          <a:bodyPr/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643602"/>
          </a:xfrm>
        </p:spPr>
        <p:txBody>
          <a:bodyPr/>
          <a:lstStyle/>
          <a:p>
            <a:r>
              <a:rPr lang="ru-RU" sz="2800" dirty="0" smtClean="0"/>
              <a:t>Несмотря на достаточно сбалансированный уровень, Система может помочь равномерно поднять все аспекты  с минимальными затратами</a:t>
            </a:r>
          </a:p>
          <a:p>
            <a:r>
              <a:rPr lang="ru-RU" sz="2800" dirty="0" smtClean="0"/>
              <a:t>Общий прогресс  будет не столь заметен, как в случае несистемного предыдущего изучения.</a:t>
            </a:r>
          </a:p>
          <a:p>
            <a:r>
              <a:rPr lang="ru-RU" sz="2800" dirty="0" smtClean="0"/>
              <a:t>Советы: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Желательно пройти все этапы системы, несмотря на кажущийся относительно небольшим прогресс</a:t>
            </a:r>
            <a:endParaRPr lang="ru-RU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Грамматические тренинги могут немного конфликтовать с уже сложившимся видением этого аспекта.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Переизбыток живого языка может затруднить получение навыков глубокого изучения.</a:t>
            </a:r>
            <a:endParaRPr lang="ru-RU" sz="2400" dirty="0" smtClean="0"/>
          </a:p>
          <a:p>
            <a:endParaRPr lang="ru-RU" sz="28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Нулевой уровень.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2296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565132"/>
          </a:xfrm>
        </p:spPr>
        <p:txBody>
          <a:bodyPr/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786478"/>
          </a:xfrm>
        </p:spPr>
        <p:txBody>
          <a:bodyPr/>
          <a:lstStyle/>
          <a:p>
            <a:r>
              <a:rPr lang="ru-RU" sz="2800" dirty="0" smtClean="0"/>
              <a:t>Заниматься по системе – оптимальный вариант, но требует особого подхода</a:t>
            </a:r>
          </a:p>
          <a:p>
            <a:r>
              <a:rPr lang="ru-RU" sz="2800" dirty="0" smtClean="0"/>
              <a:t>Так как нет несистемных знаний и навыков, развивать нужно все равномерно.  Поэтому   особых скачков в прогрессе не будет</a:t>
            </a:r>
          </a:p>
          <a:p>
            <a:r>
              <a:rPr lang="ru-RU" sz="2800" dirty="0" smtClean="0"/>
              <a:t>Советы: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Желательно параллельно с 1 этапом набрать минимальный  уровень лексики и грамматики, так как в Системе это пока не предусмотрено. Объем – </a:t>
            </a:r>
            <a:r>
              <a:rPr lang="ru-RU" sz="2400" dirty="0" smtClean="0"/>
              <a:t>300-500 слов, самая элементарная </a:t>
            </a:r>
            <a:r>
              <a:rPr lang="ru-RU" sz="2400" dirty="0" smtClean="0"/>
              <a:t>грамматика.</a:t>
            </a:r>
            <a:endParaRPr lang="ru-RU" sz="24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Для этого лучше позаниматься с преподавателем или репетитором,  можно недорогим (студентом, знакомым)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400" dirty="0" smtClean="0"/>
              <a:t>При этом грамматику временных форм глагола лучше пока не затрагивать вообще, </a:t>
            </a:r>
            <a:r>
              <a:rPr lang="ru-RU" sz="2400" dirty="0" smtClean="0"/>
              <a:t>э</a:t>
            </a:r>
            <a:r>
              <a:rPr lang="ru-RU" sz="2400" dirty="0" smtClean="0"/>
              <a:t>то нерационально.</a:t>
            </a:r>
          </a:p>
          <a:p>
            <a:endParaRPr lang="ru-RU" sz="28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определить свой уровень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9583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Пройти международный тест</a:t>
            </a:r>
          </a:p>
          <a:p>
            <a:pPr marL="914400" lvl="1" indent="-514350"/>
            <a:r>
              <a:rPr lang="ru-RU" dirty="0" smtClean="0"/>
              <a:t>Высокая стоимость</a:t>
            </a:r>
          </a:p>
          <a:p>
            <a:pPr marL="914400" lvl="1" indent="-514350"/>
            <a:r>
              <a:rPr lang="ru-RU" dirty="0" smtClean="0"/>
              <a:t>Длительный по времени прохождения</a:t>
            </a:r>
          </a:p>
          <a:p>
            <a:pPr marL="914400" lvl="1" indent="-514350"/>
            <a:r>
              <a:rPr lang="ru-RU" dirty="0" smtClean="0"/>
              <a:t>Долго ждать результатов</a:t>
            </a:r>
          </a:p>
          <a:p>
            <a:pPr marL="914400" lvl="1" indent="-514350"/>
            <a:r>
              <a:rPr lang="ru-RU" dirty="0" smtClean="0"/>
              <a:t>Дифференцированный по </a:t>
            </a:r>
            <a:r>
              <a:rPr lang="ru-RU" dirty="0" smtClean="0"/>
              <a:t>навыкам, а не по аспектам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dirty="0" smtClean="0"/>
              <a:t>Высокая точность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dirty="0" smtClean="0"/>
              <a:t>Официальный документ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dirty="0" smtClean="0"/>
              <a:t>Практическая польза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определить свой уровень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10148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ru-RU" dirty="0" smtClean="0"/>
              <a:t>Пройти </a:t>
            </a:r>
            <a:r>
              <a:rPr lang="ru-RU" dirty="0" smtClean="0"/>
              <a:t>пробное тестирование на </a:t>
            </a:r>
            <a:r>
              <a:rPr lang="ru-RU" dirty="0" smtClean="0"/>
              <a:t>курсах</a:t>
            </a:r>
          </a:p>
          <a:p>
            <a:pPr marL="914400" lvl="1" indent="-514350"/>
            <a:r>
              <a:rPr lang="ru-RU" dirty="0" smtClean="0"/>
              <a:t>Расписание, транспорт</a:t>
            </a:r>
          </a:p>
          <a:p>
            <a:pPr marL="914400" lvl="1" indent="-514350"/>
            <a:r>
              <a:rPr lang="ru-RU" dirty="0" smtClean="0"/>
              <a:t>Низкая точность </a:t>
            </a:r>
          </a:p>
          <a:p>
            <a:pPr marL="914400" lvl="1" indent="-514350"/>
            <a:r>
              <a:rPr lang="ru-RU" dirty="0" smtClean="0"/>
              <a:t>Привязка к собственной шкале уровней</a:t>
            </a:r>
          </a:p>
          <a:p>
            <a:pPr marL="914400" lvl="1" indent="-514350"/>
            <a:r>
              <a:rPr lang="ru-RU" dirty="0" smtClean="0"/>
              <a:t>Общий  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dirty="0" smtClean="0"/>
              <a:t>Живое общение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dirty="0" smtClean="0"/>
              <a:t>Более комплексный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dirty="0" smtClean="0"/>
              <a:t>Более объективный</a:t>
            </a: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определить свой уровень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73871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ru-RU" sz="2400" dirty="0" smtClean="0"/>
              <a:t>Пройти  пробное тестирование </a:t>
            </a:r>
            <a:r>
              <a:rPr lang="ru-RU" sz="2400" dirty="0" err="1" smtClean="0"/>
              <a:t>онлайн</a:t>
            </a:r>
            <a:endParaRPr lang="ru-RU" sz="2400" dirty="0" smtClean="0"/>
          </a:p>
          <a:p>
            <a:pPr marL="914400" lvl="1" indent="-514350"/>
            <a:r>
              <a:rPr lang="ru-RU" sz="2400" dirty="0" smtClean="0"/>
              <a:t>Низкая точность </a:t>
            </a:r>
          </a:p>
          <a:p>
            <a:pPr marL="914400" lvl="1" indent="-514350"/>
            <a:r>
              <a:rPr lang="ru-RU" sz="2400" dirty="0" smtClean="0"/>
              <a:t>Проверяются в основном теоретические знания</a:t>
            </a:r>
          </a:p>
          <a:p>
            <a:pPr marL="914400" lvl="1" indent="-514350"/>
            <a:r>
              <a:rPr lang="ru-RU" sz="2400" dirty="0" smtClean="0"/>
              <a:t>Нет отдельных грамматических и лексических тестов – оценивается какой-то усредненный показатель, за которым могут скрываться сильные перекосы</a:t>
            </a:r>
          </a:p>
          <a:p>
            <a:pPr marL="914400" lvl="1" indent="-514350"/>
            <a:r>
              <a:rPr lang="ru-RU" sz="2400" dirty="0" smtClean="0"/>
              <a:t>Фонетика и темп речи вообще не тестируются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sz="2400" dirty="0" smtClean="0"/>
              <a:t>Бесплатные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sz="2400" dirty="0" smtClean="0"/>
              <a:t>Достаточно быстро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sz="2400" dirty="0" smtClean="0"/>
              <a:t>Немедленный результат</a:t>
            </a:r>
            <a:endParaRPr lang="ru-RU" sz="2400" dirty="0" smtClean="0"/>
          </a:p>
          <a:p>
            <a:pPr marL="914400" lvl="1" indent="-514350"/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определить свой уровень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738710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ru-RU" sz="2400" dirty="0" smtClean="0"/>
              <a:t>Пройти </a:t>
            </a:r>
            <a:r>
              <a:rPr lang="ru-RU" sz="2400" dirty="0" smtClean="0"/>
              <a:t>наши </a:t>
            </a:r>
            <a:r>
              <a:rPr lang="ru-RU" sz="2400" dirty="0" smtClean="0"/>
              <a:t>тесты</a:t>
            </a:r>
          </a:p>
          <a:p>
            <a:pPr marL="914400" lvl="1" indent="-514350"/>
            <a:r>
              <a:rPr lang="ru-RU" sz="2400" dirty="0" smtClean="0"/>
              <a:t>Ориентированы на начальный и средний уровень</a:t>
            </a:r>
          </a:p>
          <a:p>
            <a:pPr marL="914400" lvl="1" indent="-514350"/>
            <a:r>
              <a:rPr lang="ru-RU" sz="2400" dirty="0" smtClean="0"/>
              <a:t>Достаточно условные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sz="2400" dirty="0" smtClean="0"/>
              <a:t>Быстро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sz="2400" dirty="0" smtClean="0"/>
              <a:t>Последовательно  - не напрягает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sz="2400" dirty="0" smtClean="0"/>
              <a:t>Проверяются все аспекты 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sz="2400" dirty="0" smtClean="0"/>
              <a:t>Достаточная точность для начального и среднего уровней</a:t>
            </a:r>
          </a:p>
          <a:p>
            <a:pPr marL="914400" lvl="1" indent="-514350">
              <a:buFont typeface="Wingdings" pitchFamily="2" charset="2"/>
              <a:buChar char="v"/>
            </a:pPr>
            <a:r>
              <a:rPr lang="ru-RU" sz="2400" dirty="0" smtClean="0"/>
              <a:t>Позволяют измерять  количественный уровень и использовать эти показатели для мотивации</a:t>
            </a:r>
            <a:endParaRPr lang="ru-RU" sz="2400" dirty="0" smtClean="0"/>
          </a:p>
          <a:p>
            <a:pPr marL="514350" indent="-514350">
              <a:buFont typeface="+mj-lt"/>
              <a:buAutoNum type="arabicPeriod" startAt="4"/>
            </a:pPr>
            <a:endParaRPr lang="ru-RU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определить свой уровень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738710"/>
          </a:xfrm>
        </p:spPr>
        <p:txBody>
          <a:bodyPr/>
          <a:lstStyle/>
          <a:p>
            <a:pPr marL="514350" indent="-514350">
              <a:buNone/>
            </a:pPr>
            <a:r>
              <a:rPr lang="ru-RU" dirty="0" smtClean="0"/>
              <a:t>Все, кто подписался на занятия по нашей системе,   будут последовательно получать тесты на проверку аспектов, соответствующих  изучаемому уровню. Это позволит составить персональный профиль и количественно отслеживать свой прогресс.</a:t>
            </a:r>
          </a:p>
          <a:p>
            <a:pPr marL="514350" indent="-514350">
              <a:buNone/>
            </a:pPr>
            <a:r>
              <a:rPr lang="ru-RU" sz="2400" dirty="0" smtClean="0"/>
              <a:t>Тесты не предназначены для самотестирования,   обязательна оценка </a:t>
            </a:r>
            <a:r>
              <a:rPr lang="ru-RU" sz="2400" dirty="0" err="1" smtClean="0"/>
              <a:t>коуча</a:t>
            </a:r>
            <a:r>
              <a:rPr lang="ru-RU" sz="2400" dirty="0" smtClean="0"/>
              <a:t>, поэтому в свободный доступ выкладываться не будут.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Системное овладение языком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100% овладение – мираж, фикция, горизонт.</a:t>
            </a:r>
          </a:p>
          <a:p>
            <a:r>
              <a:rPr lang="ru-RU" dirty="0" smtClean="0"/>
              <a:t>80% - прагматическое, эффективное, реальное. 6-9 мес. 2-3 часа в день</a:t>
            </a:r>
          </a:p>
          <a:p>
            <a:r>
              <a:rPr lang="ru-RU" dirty="0" smtClean="0"/>
              <a:t>90% - 2-3 года</a:t>
            </a:r>
          </a:p>
          <a:p>
            <a:r>
              <a:rPr lang="ru-RU" dirty="0" smtClean="0"/>
              <a:t>99% </a:t>
            </a:r>
            <a:r>
              <a:rPr lang="ru-RU" dirty="0" smtClean="0"/>
              <a:t>- 15-20 лет</a:t>
            </a:r>
          </a:p>
          <a:p>
            <a:r>
              <a:rPr lang="ru-RU" dirty="0" smtClean="0"/>
              <a:t>2-3 месяца тренировки самого слабого навыка даст больший прогресс, чем 2-3 года самого сильного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ru-RU" dirty="0" smtClean="0">
                <a:solidFill>
                  <a:srgbClr val="FFC000"/>
                </a:solidFill>
              </a:rPr>
              <a:t>80%?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738710"/>
          </a:xfrm>
        </p:spPr>
        <p:txBody>
          <a:bodyPr/>
          <a:lstStyle/>
          <a:p>
            <a:r>
              <a:rPr lang="ru-RU" dirty="0" smtClean="0"/>
              <a:t>80% языка – это значит, что Вы знаете и можете уверенно (на уровне автоматизированного навыка) применять  80% составляющих языка (от 100% применения)</a:t>
            </a:r>
          </a:p>
          <a:p>
            <a:r>
              <a:rPr lang="ru-RU" dirty="0" smtClean="0"/>
              <a:t>Ваши показатели всех 5 навыков составляют примерно 80% от  уровня среднего носителя.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Threshold</a:t>
            </a:r>
            <a:r>
              <a:rPr lang="ru-RU" dirty="0" smtClean="0"/>
              <a:t> –порог между обучением и использованием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В европейской системе уровней этот уровень – 80 </a:t>
            </a:r>
            <a:r>
              <a:rPr lang="ru-RU" sz="2400" dirty="0" smtClean="0"/>
              <a:t>% по нашей шкале, называется порог.</a:t>
            </a:r>
          </a:p>
          <a:p>
            <a:r>
              <a:rPr lang="ru-RU" sz="2400" dirty="0" smtClean="0"/>
              <a:t>Это порог между языком как предметом и языком как средством, и уже позволяет применять язык для практических целей – работы, общения, обучения, путешествий, просмотра фильмов, чтения книг и.т.д.</a:t>
            </a:r>
          </a:p>
          <a:p>
            <a:r>
              <a:rPr lang="ru-RU" sz="2400" dirty="0" smtClean="0"/>
              <a:t>Не стоит </a:t>
            </a:r>
            <a:r>
              <a:rPr lang="ru-RU" sz="2400" dirty="0" err="1" smtClean="0"/>
              <a:t>зацикливаться</a:t>
            </a:r>
            <a:r>
              <a:rPr lang="ru-RU" sz="2400" dirty="0" smtClean="0"/>
              <a:t> на учебе, после этого порога гораздо эффективнее практиковать и улучшать язык, практически его используя.</a:t>
            </a:r>
          </a:p>
          <a:p>
            <a:r>
              <a:rPr lang="ru-RU" sz="2400" dirty="0" smtClean="0"/>
              <a:t>Если же его некуда использовать – зачем тогда дальше учить?</a:t>
            </a:r>
            <a:endParaRPr lang="ru-RU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034" y="285728"/>
            <a:ext cx="8643966" cy="928694"/>
          </a:xfrm>
        </p:spPr>
        <p:txBody>
          <a:bodyPr/>
          <a:lstStyle/>
          <a:p>
            <a:r>
              <a:rPr lang="ru-RU" b="1" dirty="0" smtClean="0"/>
              <a:t>5 этапов овладения языком</a:t>
            </a:r>
            <a:endParaRPr lang="ru-RU" b="1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0" y="1571612"/>
          <a:ext cx="6096000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0" y="1500174"/>
          <a:ext cx="9144000" cy="5357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0" y="1428736"/>
            <a:ext cx="9144000" cy="71438"/>
          </a:xfrm>
          <a:prstGeom prst="straightConnector1">
            <a:avLst/>
          </a:prstGeom>
          <a:ln w="762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535753" y="1178703"/>
            <a:ext cx="500066" cy="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1393009" y="1178703"/>
            <a:ext cx="500066" cy="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2321703" y="1178703"/>
            <a:ext cx="500066" cy="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3250397" y="1178703"/>
            <a:ext cx="500066" cy="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4250529" y="1178703"/>
            <a:ext cx="500066" cy="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5179223" y="1178703"/>
            <a:ext cx="500066" cy="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6179355" y="1178703"/>
            <a:ext cx="500066" cy="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7965305" y="1178703"/>
            <a:ext cx="500066" cy="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7108049" y="1178703"/>
            <a:ext cx="500066" cy="0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572396" y="1428736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месяцы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643174" y="928670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3</a:t>
            </a:r>
            <a:endParaRPr lang="ru-RU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5500694" y="928670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6</a:t>
            </a:r>
            <a:endParaRPr lang="ru-RU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8286776" y="928670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9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4400" dirty="0" smtClean="0"/>
              <a:t>2010</a:t>
            </a:r>
            <a:endParaRPr lang="ru-RU" sz="1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3286124"/>
            <a:ext cx="9001156" cy="2733676"/>
          </a:xfrm>
        </p:spPr>
        <p:txBody>
          <a:bodyPr/>
          <a:lstStyle/>
          <a:p>
            <a:pPr algn="ctr">
              <a:buNone/>
            </a:pPr>
            <a:r>
              <a:rPr lang="en-US" sz="10800" dirty="0" smtClean="0">
                <a:solidFill>
                  <a:srgbClr val="FFFF00"/>
                </a:solidFill>
              </a:rPr>
              <a:t>filolingvia.com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Правило Парето 20/</a:t>
            </a:r>
            <a:r>
              <a:rPr lang="ru-RU" dirty="0" smtClean="0">
                <a:solidFill>
                  <a:srgbClr val="FFC000"/>
                </a:solidFill>
              </a:rPr>
              <a:t>80 %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905000"/>
            <a:ext cx="8643998" cy="4738710"/>
          </a:xfrm>
        </p:spPr>
        <p:txBody>
          <a:bodyPr/>
          <a:lstStyle/>
          <a:p>
            <a:r>
              <a:rPr lang="ru-RU" dirty="0" smtClean="0"/>
              <a:t>Эмпирическое Правило Парето: </a:t>
            </a:r>
          </a:p>
          <a:p>
            <a:pPr>
              <a:buNone/>
            </a:pPr>
            <a:r>
              <a:rPr lang="ru-RU" dirty="0" smtClean="0"/>
              <a:t> 20% усилий - 80% результата</a:t>
            </a:r>
          </a:p>
          <a:p>
            <a:r>
              <a:rPr lang="ru-RU" dirty="0" smtClean="0"/>
              <a:t>Это правило – одно из следствий закона Ципфа (</a:t>
            </a:r>
            <a:r>
              <a:rPr lang="ru-RU" dirty="0" err="1" smtClean="0"/>
              <a:t>Зипфа</a:t>
            </a:r>
            <a:r>
              <a:rPr lang="ru-RU" dirty="0" smtClean="0"/>
              <a:t>) ( степенные ряды)</a:t>
            </a:r>
          </a:p>
          <a:p>
            <a:pPr>
              <a:buNone/>
            </a:pPr>
            <a:r>
              <a:rPr lang="ru-RU" sz="1600" i="1" dirty="0" smtClean="0"/>
              <a:t>Закон Ципфа (</a:t>
            </a:r>
            <a:r>
              <a:rPr lang="ru-RU" sz="1600" i="1" dirty="0" err="1" smtClean="0"/>
              <a:t>Зипфа</a:t>
            </a:r>
            <a:r>
              <a:rPr lang="ru-RU" sz="1600" i="1" dirty="0" smtClean="0"/>
              <a:t>) — эмпирическая закономерность распределения частоты слов естественного языка: если все слова языка (или просто достаточно длинного текста) упорядочить по убыванию частоты их использования, то частота n-го слова в таком списке окажется приблизительно обратно пропорциональной его порядковому номеру </a:t>
            </a:r>
            <a:r>
              <a:rPr lang="ru-RU" sz="1600" i="1" dirty="0" err="1" smtClean="0"/>
              <a:t>n</a:t>
            </a:r>
            <a:r>
              <a:rPr lang="ru-RU" sz="1600" i="1" dirty="0" smtClean="0"/>
              <a:t> (так называемому рангу этого слова, см. шкала порядка). Например второе по используемости слово встречается примерно в два раза реже, чем первое, третье — в три раза реже, чем первое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ru-RU" dirty="0" smtClean="0"/>
              <a:t>Закон Ципфа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857232"/>
            <a:ext cx="7219950" cy="4010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571472" y="4714884"/>
            <a:ext cx="82296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Следствие :</a:t>
            </a: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5572140"/>
          <a:ext cx="8286808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4684"/>
                <a:gridCol w="678012"/>
                <a:gridCol w="753346"/>
                <a:gridCol w="828681"/>
                <a:gridCol w="789215"/>
                <a:gridCol w="868146"/>
                <a:gridCol w="828681"/>
                <a:gridCol w="828681"/>
                <a:gridCol w="828681"/>
                <a:gridCol w="828681"/>
              </a:tblGrid>
              <a:tr h="464347">
                <a:tc>
                  <a:txBody>
                    <a:bodyPr/>
                    <a:lstStyle/>
                    <a:p>
                      <a:r>
                        <a:rPr lang="ru-RU" dirty="0" smtClean="0"/>
                        <a:t>слова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4096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8192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r>
                        <a:rPr lang="ru-RU" baseline="0" dirty="0" smtClean="0"/>
                        <a:t> 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 т</a:t>
                      </a:r>
                      <a:endParaRPr lang="ru-RU" dirty="0"/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97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79446"/>
          </a:xfrm>
        </p:spPr>
        <p:txBody>
          <a:bodyPr/>
          <a:lstStyle/>
          <a:p>
            <a:r>
              <a:rPr lang="ru-RU" sz="4000" dirty="0" smtClean="0"/>
              <a:t>Виды шкал определения уровня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57752" y="642918"/>
            <a:ext cx="4143404" cy="621508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Европейская</a:t>
            </a:r>
            <a:r>
              <a:rPr lang="en-US" dirty="0" smtClean="0"/>
              <a:t> (ALTE)</a:t>
            </a:r>
            <a:endParaRPr lang="ru-RU" dirty="0" smtClean="0"/>
          </a:p>
          <a:p>
            <a:pPr marL="457200" indent="-457200">
              <a:buFont typeface="+mj-lt"/>
              <a:buAutoNum type="alphaUcPeriod"/>
            </a:pPr>
            <a:r>
              <a:rPr lang="ru-RU" sz="2000" dirty="0" smtClean="0"/>
              <a:t> Элементарное владение (</a:t>
            </a:r>
            <a:r>
              <a:rPr lang="ru-RU" sz="2000" dirty="0" err="1" smtClean="0"/>
              <a:t>Basic</a:t>
            </a:r>
            <a:r>
              <a:rPr lang="ru-RU" sz="2000" dirty="0" smtClean="0"/>
              <a:t> </a:t>
            </a:r>
            <a:r>
              <a:rPr lang="ru-RU" sz="2000" dirty="0" err="1" smtClean="0"/>
              <a:t>User</a:t>
            </a:r>
            <a:r>
              <a:rPr lang="ru-RU" sz="2000" dirty="0" smtClean="0"/>
              <a:t>)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ru-RU" sz="1600" dirty="0" smtClean="0"/>
              <a:t>А1  Уровень </a:t>
            </a:r>
            <a:r>
              <a:rPr lang="ru-RU" sz="1600" dirty="0" smtClean="0"/>
              <a:t>выживания</a:t>
            </a:r>
            <a:br>
              <a:rPr lang="ru-RU" sz="1600" dirty="0" smtClean="0"/>
            </a:br>
            <a:r>
              <a:rPr lang="ru-RU" sz="1600" dirty="0" smtClean="0"/>
              <a:t>(</a:t>
            </a:r>
            <a:r>
              <a:rPr lang="en-US" sz="1600" dirty="0" smtClean="0"/>
              <a:t>Breakthrough</a:t>
            </a:r>
            <a:r>
              <a:rPr lang="en-US" sz="1600" dirty="0" smtClean="0"/>
              <a:t>)</a:t>
            </a:r>
            <a:endParaRPr lang="ru-RU" sz="1600" dirty="0" smtClean="0"/>
          </a:p>
          <a:p>
            <a:pPr marL="800100" lvl="1" indent="-342900">
              <a:buFont typeface="Wingdings" pitchFamily="2" charset="2"/>
              <a:buChar char="§"/>
            </a:pPr>
            <a:r>
              <a:rPr lang="ru-RU" sz="1600" dirty="0" smtClean="0"/>
              <a:t>А2  </a:t>
            </a:r>
            <a:r>
              <a:rPr lang="ru-RU" sz="1600" dirty="0" err="1" smtClean="0"/>
              <a:t>Предпороговый</a:t>
            </a:r>
            <a:r>
              <a:rPr lang="ru-RU" sz="1600" dirty="0" smtClean="0"/>
              <a:t> </a:t>
            </a:r>
            <a:r>
              <a:rPr lang="ru-RU" sz="1600" dirty="0" smtClean="0"/>
              <a:t>уровень</a:t>
            </a:r>
            <a:br>
              <a:rPr lang="ru-RU" sz="1600" dirty="0" smtClean="0"/>
            </a:br>
            <a:r>
              <a:rPr lang="ru-RU" sz="1600" dirty="0" smtClean="0"/>
              <a:t>(</a:t>
            </a:r>
            <a:r>
              <a:rPr lang="en-US" sz="1600" dirty="0" err="1" smtClean="0"/>
              <a:t>Waystage</a:t>
            </a:r>
            <a:r>
              <a:rPr lang="en-US" sz="1600" dirty="0" smtClean="0"/>
              <a:t>)</a:t>
            </a:r>
            <a:endParaRPr lang="ru-RU" sz="1600" dirty="0" smtClean="0"/>
          </a:p>
          <a:p>
            <a:pPr marL="457200" indent="-457200">
              <a:buFont typeface="+mj-lt"/>
              <a:buAutoNum type="alphaUcPeriod"/>
            </a:pPr>
            <a:r>
              <a:rPr lang="ru-RU" sz="2000" dirty="0" smtClean="0"/>
              <a:t>Самостоятельное владение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(</a:t>
            </a:r>
            <a:r>
              <a:rPr lang="ru-RU" sz="2000" dirty="0" err="1" smtClean="0"/>
              <a:t>Independent</a:t>
            </a:r>
            <a:r>
              <a:rPr lang="ru-RU" sz="2000" dirty="0" smtClean="0"/>
              <a:t> </a:t>
            </a:r>
            <a:r>
              <a:rPr lang="ru-RU" sz="2000" dirty="0" err="1" smtClean="0"/>
              <a:t>User</a:t>
            </a:r>
            <a:r>
              <a:rPr lang="ru-RU" sz="2000" dirty="0" smtClean="0"/>
              <a:t>) </a:t>
            </a:r>
            <a:endParaRPr lang="ru-RU" sz="2000" dirty="0" smtClean="0"/>
          </a:p>
          <a:p>
            <a:pPr marL="857250" lvl="1" indent="-457200">
              <a:buFont typeface="Wingdings" pitchFamily="2" charset="2"/>
              <a:buChar char="§"/>
            </a:pPr>
            <a:r>
              <a:rPr lang="ru-RU" sz="1600" dirty="0" smtClean="0"/>
              <a:t>В1 Пороговый уровень</a:t>
            </a:r>
            <a:br>
              <a:rPr lang="ru-RU" sz="1600" dirty="0" smtClean="0"/>
            </a:br>
            <a:r>
              <a:rPr lang="ru-RU" sz="1600" dirty="0" smtClean="0"/>
              <a:t>(</a:t>
            </a:r>
            <a:r>
              <a:rPr lang="en-US" sz="1600" dirty="0" smtClean="0"/>
              <a:t>Threshold</a:t>
            </a:r>
            <a:r>
              <a:rPr lang="en-US" sz="1600" dirty="0" smtClean="0"/>
              <a:t>)</a:t>
            </a:r>
            <a:r>
              <a:rPr lang="ru-RU" sz="1600" dirty="0" smtClean="0"/>
              <a:t> </a:t>
            </a:r>
            <a:endParaRPr lang="ru-RU" sz="1600" dirty="0" smtClean="0"/>
          </a:p>
          <a:p>
            <a:pPr marL="857250" lvl="1" indent="-457200">
              <a:buFont typeface="Wingdings" pitchFamily="2" charset="2"/>
              <a:buChar char="§"/>
            </a:pPr>
            <a:r>
              <a:rPr lang="ru-RU" sz="1600" dirty="0" smtClean="0"/>
              <a:t>В2 Пороговый </a:t>
            </a:r>
            <a:r>
              <a:rPr lang="ru-RU" sz="1600" dirty="0" smtClean="0"/>
              <a:t>продвинутый </a:t>
            </a:r>
            <a:r>
              <a:rPr lang="ru-RU" sz="1600" dirty="0" smtClean="0"/>
              <a:t>уровень    (</a:t>
            </a:r>
            <a:r>
              <a:rPr lang="ru-RU" sz="1600" dirty="0" err="1" smtClean="0"/>
              <a:t>Vantage</a:t>
            </a:r>
            <a:r>
              <a:rPr lang="ru-RU" sz="1600" dirty="0" smtClean="0"/>
              <a:t>) </a:t>
            </a:r>
            <a:endParaRPr lang="ru-RU" sz="1600" dirty="0" smtClean="0"/>
          </a:p>
          <a:p>
            <a:pPr marL="457200" indent="-457200">
              <a:buFont typeface="+mj-lt"/>
              <a:buAutoNum type="alphaUcPeriod"/>
            </a:pPr>
            <a:r>
              <a:rPr lang="ru-RU" sz="2000" dirty="0" smtClean="0"/>
              <a:t>Свободное </a:t>
            </a:r>
            <a:r>
              <a:rPr lang="ru-RU" sz="2000" dirty="0" smtClean="0"/>
              <a:t>владение</a:t>
            </a:r>
            <a:br>
              <a:rPr lang="ru-RU" sz="2000" dirty="0" smtClean="0"/>
            </a:br>
            <a:r>
              <a:rPr lang="ru-RU" sz="2000" dirty="0" smtClean="0"/>
              <a:t>(</a:t>
            </a:r>
            <a:r>
              <a:rPr lang="ru-RU" sz="2000" dirty="0" err="1" smtClean="0"/>
              <a:t>Proficient</a:t>
            </a:r>
            <a:r>
              <a:rPr lang="ru-RU" sz="2000" dirty="0" smtClean="0"/>
              <a:t> </a:t>
            </a:r>
            <a:r>
              <a:rPr lang="ru-RU" sz="2000" dirty="0" err="1" smtClean="0"/>
              <a:t>User</a:t>
            </a:r>
            <a:r>
              <a:rPr lang="ru-RU" sz="2000" dirty="0" smtClean="0"/>
              <a:t>)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lang="ru-RU" sz="1600" dirty="0" smtClean="0"/>
              <a:t>С1 Уровень </a:t>
            </a:r>
            <a:r>
              <a:rPr lang="ru-RU" sz="1600" dirty="0" smtClean="0"/>
              <a:t>профессионального владения</a:t>
            </a:r>
            <a:br>
              <a:rPr lang="ru-RU" sz="1600" dirty="0" smtClean="0"/>
            </a:br>
            <a:r>
              <a:rPr lang="ru-RU" sz="1600" dirty="0" smtClean="0"/>
              <a:t>(</a:t>
            </a:r>
            <a:r>
              <a:rPr lang="ru-RU" sz="1600" dirty="0" err="1" smtClean="0"/>
              <a:t>Effective</a:t>
            </a:r>
            <a:r>
              <a:rPr lang="ru-RU" sz="1600" dirty="0" smtClean="0"/>
              <a:t> </a:t>
            </a:r>
            <a:r>
              <a:rPr lang="ru-RU" sz="1600" dirty="0" err="1" smtClean="0"/>
              <a:t>Operational</a:t>
            </a:r>
            <a:r>
              <a:rPr lang="ru-RU" sz="1600" dirty="0" smtClean="0"/>
              <a:t> </a:t>
            </a:r>
            <a:r>
              <a:rPr lang="ru-RU" sz="1600" dirty="0" err="1" smtClean="0"/>
              <a:t>Proficiency</a:t>
            </a:r>
            <a:r>
              <a:rPr lang="ru-RU" sz="1600" dirty="0" smtClean="0"/>
              <a:t>)</a:t>
            </a:r>
          </a:p>
          <a:p>
            <a:pPr marL="857250" lvl="1" indent="-457200">
              <a:buFont typeface="Wingdings" pitchFamily="2" charset="2"/>
              <a:buChar char="§"/>
            </a:pPr>
            <a:r>
              <a:rPr lang="ru-RU" sz="1600" dirty="0" smtClean="0"/>
              <a:t>С2 Уровень </a:t>
            </a:r>
            <a:r>
              <a:rPr lang="ru-RU" sz="1600" dirty="0" smtClean="0"/>
              <a:t>владения в </a:t>
            </a:r>
            <a:r>
              <a:rPr lang="ru-RU" sz="1600" dirty="0" smtClean="0"/>
              <a:t>совершенстве   (</a:t>
            </a:r>
            <a:r>
              <a:rPr lang="ru-RU" sz="1600" dirty="0" err="1" smtClean="0"/>
              <a:t>Mastery</a:t>
            </a:r>
            <a:r>
              <a:rPr lang="ru-RU" sz="1600" dirty="0" smtClean="0"/>
              <a:t>)</a:t>
            </a:r>
            <a:endParaRPr lang="ru-RU" sz="1600" dirty="0" smtClean="0"/>
          </a:p>
          <a:p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/>
        </p:nvSpPr>
        <p:spPr bwMode="auto">
          <a:xfrm>
            <a:off x="500034" y="4786322"/>
            <a:ext cx="390048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Tahoma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Tahoma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dirty="0" smtClean="0"/>
              <a:t>1  </a:t>
            </a:r>
            <a:r>
              <a:rPr lang="ru-RU" dirty="0" smtClean="0"/>
              <a:t>обман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6 = </a:t>
            </a:r>
            <a:r>
              <a:rPr lang="en-US" dirty="0" smtClean="0"/>
              <a:t>B2 = 90%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20%  от затрат </a:t>
            </a:r>
            <a:endParaRPr lang="ru-RU" dirty="0" smtClean="0"/>
          </a:p>
        </p:txBody>
      </p:sp>
      <p:sp>
        <p:nvSpPr>
          <p:cNvPr id="5" name="Содержимое 2"/>
          <p:cNvSpPr>
            <a:spLocks noGrp="1"/>
          </p:cNvSpPr>
          <p:nvPr/>
        </p:nvSpPr>
        <p:spPr bwMode="auto">
          <a:xfrm>
            <a:off x="652434" y="1081070"/>
            <a:ext cx="3900486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Tahoma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Tahoma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ru-RU" dirty="0" smtClean="0"/>
              <a:t>Курсы, учебники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Beginner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Elementary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Pre-Intermediate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Intermediate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Upper-Intermediate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Advanced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-24"/>
            <a:ext cx="8229600" cy="857256"/>
          </a:xfrm>
        </p:spPr>
        <p:txBody>
          <a:bodyPr/>
          <a:lstStyle/>
          <a:p>
            <a:r>
              <a:rPr lang="ru-RU" dirty="0" smtClean="0"/>
              <a:t>Международные экзамены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785818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IELTS, TOEFL (IBT, CBT, PBT), CPE, CAE, FCE, BEC</a:t>
            </a:r>
            <a:endParaRPr lang="ru-RU" sz="28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357158" y="1571612"/>
            <a:ext cx="8643998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tabLst/>
              <a:defRPr/>
            </a:pP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009" y="1571612"/>
            <a:ext cx="8186519" cy="5231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428596" y="2214554"/>
            <a:ext cx="8143932" cy="2571768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/>
          <a:lstStyle/>
          <a:p>
            <a:r>
              <a:rPr lang="ru-RU" sz="3200" dirty="0" smtClean="0"/>
              <a:t>Динамика </a:t>
            </a:r>
            <a:r>
              <a:rPr lang="ru-RU" sz="3200" dirty="0" smtClean="0"/>
              <a:t>прохождения уровней.  2 обман</a:t>
            </a:r>
            <a:endParaRPr lang="ru-RU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759195"/>
            <a:ext cx="7143800" cy="6098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429124" y="3357562"/>
            <a:ext cx="1428760" cy="2643206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Реальная динамика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28662" y="3071810"/>
            <a:ext cx="357190" cy="2571768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  <a:fontScheme name="Ocean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  <a:fontScheme name="Ocean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  <a:fontScheme name="Ocean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  <a:fontScheme name="Ocean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  <a:fontScheme name="Ocean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cean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  <a:fontScheme name="Ocean">
    <a:majorFont>
      <a:latin typeface="Tahoma"/>
      <a:ea typeface=""/>
      <a:cs typeface=""/>
    </a:majorFont>
    <a:minorFont>
      <a:latin typeface="Tahoma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8737</TotalTime>
  <Words>1243</Words>
  <Application>Microsoft Office PowerPoint</Application>
  <PresentationFormat>Экран (4:3)</PresentationFormat>
  <Paragraphs>277</Paragraphs>
  <Slides>32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Ocean</vt:lpstr>
      <vt:lpstr>Уровни знания английского языка, сроки их прохождения и способы определения.</vt:lpstr>
      <vt:lpstr>Система СЭСИЯ  - взять 80% быстро и максимально самостоятельно</vt:lpstr>
      <vt:lpstr>Что такое 80%?</vt:lpstr>
      <vt:lpstr>Правило Парето 20/80 %</vt:lpstr>
      <vt:lpstr>Закон Ципфа</vt:lpstr>
      <vt:lpstr>Виды шкал определения уровня</vt:lpstr>
      <vt:lpstr>Международные экзамены</vt:lpstr>
      <vt:lpstr>Динамика прохождения уровней.  2 обман</vt:lpstr>
      <vt:lpstr>Реальная динамика</vt:lpstr>
      <vt:lpstr>Динамика  IELTS</vt:lpstr>
      <vt:lpstr>Уровни  реальные</vt:lpstr>
      <vt:lpstr>Системность изучения</vt:lpstr>
      <vt:lpstr>Языковый ВУЗ, спецшкола</vt:lpstr>
      <vt:lpstr>Выводы</vt:lpstr>
      <vt:lpstr>Простой ВУЗ,  техникум</vt:lpstr>
      <vt:lpstr>Школа</vt:lpstr>
      <vt:lpstr>Выводы:</vt:lpstr>
      <vt:lpstr>Коммуникативные курсы </vt:lpstr>
      <vt:lpstr>Выводы:</vt:lpstr>
      <vt:lpstr>Жизнь за рубежом, работа в инофирме</vt:lpstr>
      <vt:lpstr>Выводы:</vt:lpstr>
      <vt:lpstr>Нулевой уровень.</vt:lpstr>
      <vt:lpstr>Выводы:</vt:lpstr>
      <vt:lpstr>Как определить свой уровень</vt:lpstr>
      <vt:lpstr>Как определить свой уровень</vt:lpstr>
      <vt:lpstr>Как определить свой уровень</vt:lpstr>
      <vt:lpstr>Как определить свой уровень</vt:lpstr>
      <vt:lpstr>Как определить свой уровень</vt:lpstr>
      <vt:lpstr>Системное овладение языком</vt:lpstr>
      <vt:lpstr>Threshold –порог между обучением и использованием</vt:lpstr>
      <vt:lpstr>Слайд 31</vt:lpstr>
      <vt:lpstr>2010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или Хаос?</dc:title>
  <dc:creator>Admin</dc:creator>
  <cp:lastModifiedBy>Admin</cp:lastModifiedBy>
  <cp:revision>652</cp:revision>
  <cp:lastPrinted>1601-01-01T00:00:00Z</cp:lastPrinted>
  <dcterms:created xsi:type="dcterms:W3CDTF">2009-07-21T17:12:37Z</dcterms:created>
  <dcterms:modified xsi:type="dcterms:W3CDTF">2010-08-26T16:33:13Z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